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omments/comment1.xml" ContentType="application/vnd.openxmlformats-officedocument.presentationml.comments+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8" r:id="rId1"/>
    <p:sldMasterId id="2147483659" r:id="rId2"/>
  </p:sldMasterIdLst>
  <p:notesMasterIdLst>
    <p:notesMasterId r:id="rId4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Lst>
  <p:sldSz cx="9144000" cy="6858000" type="screen4x3"/>
  <p:notesSz cx="6858000" cy="9144000"/>
  <p:embeddedFontLst>
    <p:embeddedFont>
      <p:font typeface="Roboto" charset="0"/>
      <p:regular r:id="rId45"/>
      <p:bold r:id="rId46"/>
      <p:italic r:id="rId47"/>
      <p:boldItalic r:id="rId48"/>
    </p:embeddedFont>
    <p:embeddedFont>
      <p:font typeface="Roboto Condensed Light" charset="0"/>
      <p:regular r:id="rId49"/>
      <p:bold r:id="rId50"/>
      <p:italic r:id="rId51"/>
      <p:boldItalic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15:guide id="1" orient="horz" pos="773">
          <p15:clr>
            <a:srgbClr val="A4A3A4"/>
          </p15:clr>
        </p15:guide>
        <p15:guide id="2" pos="18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dhrit Shetty"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9" d="100"/>
          <a:sy n="159" d="100"/>
        </p:scale>
        <p:origin x="-2070" y="-84"/>
      </p:cViewPr>
      <p:guideLst>
        <p:guide orient="horz" pos="773"/>
        <p:guide pos="18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2.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1.fntdata"/><Relationship Id="rId53"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5.fntdata"/><Relationship Id="rId57"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4.fntdata"/><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7.fntdata"/><Relationship Id="rId3" Type="http://schemas.openxmlformats.org/officeDocument/2006/relationships/slide" Target="slides/slide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0-04-01T18:49:35.371" idx="1">
    <p:pos x="180" y="813"/>
    <p:text>Not completely true right?</p:text>
  </p:cm>
</p: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97864823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8276415063_3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4" name="Google Shape;74;g8276415063_3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8276415063_3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8" name="Google Shape;128;g8276415063_3_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8276415063_3_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4" name="Google Shape;134;g8276415063_3_5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24ed9e57c_1_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724ed9e57c_1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724ed9e57c_1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6" name="Google Shape;146;g724ed9e57c_1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724ed9e57c_1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2" name="Google Shape;152;g724ed9e57c_1_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8276415063_3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8" name="Google Shape;158;g8276415063_3_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82ae86aa63_0_10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169" name="Google Shape;169;g82ae86aa63_0_10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72793bd06a_1_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176" name="Google Shape;176;g72793bd06a_1_2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72793bd06a_1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183" name="Google Shape;183;g72793bd06a_1_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72793bd06a_4_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0" name="Google Shape;190;g72793bd06a_4_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8276415063_3_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0" name="Google Shape;80;g8276415063_3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72793bd06a_1_1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201" name="Google Shape;201;g72793bd06a_1_12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72793bd06a_1_1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208" name="Google Shape;208;g72793bd06a_1_1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72793bd06a_1_1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215" name="Google Shape;215;g72793bd06a_1_11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72793bd06a_1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2" name="Google Shape;222;g72793bd06a_1_5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72793bd06a_1_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3" name="Google Shape;233;g72793bd06a_1_6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72793bd06a_1_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9" name="Google Shape;239;g72793bd06a_1_7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72793bd06a_1_8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1" name="Google Shape;251;g72793bd06a_1_8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72793bd06a_1_9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2" name="Google Shape;262;g72793bd06a_1_9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72793bd06a_1_9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8" name="Google Shape;268;g72793bd06a_1_9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82ae86aa63_4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0" name="Google Shape;280;g82ae86aa63_4_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276415063_3_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6" name="Google Shape;86;g8276415063_3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82ae86aa63_4_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291" name="Google Shape;291;g82ae86aa63_4_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72793bd06a_1_1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298" name="Google Shape;298;g72793bd06a_1_14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72793bd06a_1_1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305" name="Google Shape;305;g72793bd06a_1_14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72793bd06a_2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2" name="Google Shape;312;g72793bd06a_2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72793bd06a_1_15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323" name="Google Shape;323;g72793bd06a_1_15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72793bd06a_1_1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330" name="Google Shape;330;g72793bd06a_1_16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72793bd06a_1_16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First Block Performance</a:t>
            </a:r>
            <a:endParaRPr/>
          </a:p>
        </p:txBody>
      </p:sp>
      <p:sp>
        <p:nvSpPr>
          <p:cNvPr id="337" name="Google Shape;337;g72793bd06a_1_16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8276415063_3_7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4" name="Google Shape;344;g8276415063_3_7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723fdf80ac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0" name="Google Shape;350;g723fdf80a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8276415063_3_9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56" name="Google Shape;356;g8276415063_3_9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8276415063_3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2" name="Google Shape;92;g8276415063_3_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8276415063_3_9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2" name="Google Shape;362;g8276415063_3_9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8276415063_3_10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8" name="Google Shape;368;g8276415063_3_10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8276415063_3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8" name="Google Shape;98;g8276415063_3_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82875ef004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4" name="Google Shape;104;g82875ef004_0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8276415063_3_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g8276415063_3_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8276415063_3_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8276415063_3_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8276415063_3_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2" name="Google Shape;122;g8276415063_3_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6"/>
        <p:cNvGrpSpPr/>
        <p:nvPr/>
      </p:nvGrpSpPr>
      <p:grpSpPr>
        <a:xfrm>
          <a:off x="0" y="0"/>
          <a:ext cx="0" cy="0"/>
          <a:chOff x="0" y="0"/>
          <a:chExt cx="0" cy="0"/>
        </a:xfrm>
      </p:grpSpPr>
      <p:sp>
        <p:nvSpPr>
          <p:cNvPr id="7" name="Google Shape;7;p2"/>
          <p:cNvSpPr txBox="1">
            <a:spLocks noGrp="1"/>
          </p:cNvSpPr>
          <p:nvPr>
            <p:ph type="subTitle" idx="1"/>
          </p:nvPr>
        </p:nvSpPr>
        <p:spPr>
          <a:xfrm>
            <a:off x="3239196" y="3793068"/>
            <a:ext cx="5096935" cy="1684868"/>
          </a:xfrm>
          <a:prstGeom prst="rect">
            <a:avLst/>
          </a:prstGeom>
          <a:noFill/>
          <a:ln>
            <a:noFill/>
          </a:ln>
        </p:spPr>
        <p:txBody>
          <a:bodyPr spcFirstLastPara="1" wrap="square" lIns="91425" tIns="45700" rIns="91425" bIns="45700" anchor="t" anchorCtr="0">
            <a:noAutofit/>
          </a:bodyPr>
          <a:lstStyle>
            <a:lvl1pPr marR="0" lvl="0" algn="l" rtl="0">
              <a:lnSpc>
                <a:spcPct val="120000"/>
              </a:lnSpc>
              <a:spcBef>
                <a:spcPts val="600"/>
              </a:spcBef>
              <a:spcAft>
                <a:spcPts val="0"/>
              </a:spcAft>
              <a:buClr>
                <a:srgbClr val="7F7F7F"/>
              </a:buClr>
              <a:buSzPts val="3000"/>
              <a:buFont typeface="Arial"/>
              <a:buNone/>
              <a:defRPr sz="3000" b="0" i="0" u="none" strike="noStrike" cap="none">
                <a:solidFill>
                  <a:srgbClr val="7F7F7F"/>
                </a:solidFill>
                <a:latin typeface="Roboto Condensed Light"/>
                <a:ea typeface="Roboto Condensed Light"/>
                <a:cs typeface="Roboto Condensed Light"/>
                <a:sym typeface="Roboto Condensed Light"/>
              </a:defRPr>
            </a:lvl1pPr>
            <a:lvl2pPr marR="0" lvl="1" algn="ctr" rtl="0">
              <a:lnSpc>
                <a:spcPct val="100000"/>
              </a:lnSpc>
              <a:spcBef>
                <a:spcPts val="420"/>
              </a:spcBef>
              <a:spcAft>
                <a:spcPts val="0"/>
              </a:spcAft>
              <a:buClr>
                <a:srgbClr val="888888"/>
              </a:buClr>
              <a:buSzPts val="2100"/>
              <a:buFont typeface="Arial"/>
              <a:buNone/>
              <a:defRPr sz="2100" b="0" i="0" u="none" strike="noStrike" cap="none">
                <a:solidFill>
                  <a:srgbClr val="888888"/>
                </a:solidFill>
                <a:latin typeface="Arial"/>
                <a:ea typeface="Arial"/>
                <a:cs typeface="Arial"/>
                <a:sym typeface="Arial"/>
              </a:defRPr>
            </a:lvl2pPr>
            <a:lvl3pPr marR="0" lvl="2" algn="ctr" rtl="0">
              <a:lnSpc>
                <a:spcPct val="100000"/>
              </a:lnSpc>
              <a:spcBef>
                <a:spcPts val="36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3pPr>
            <a:lvl4pPr marR="0" lvl="3" algn="ctr" rtl="0">
              <a:lnSpc>
                <a:spcPct val="100000"/>
              </a:lnSpc>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4pPr>
            <a:lvl5pPr marR="0" lvl="4" algn="ctr" rtl="0">
              <a:lnSpc>
                <a:spcPct val="100000"/>
              </a:lnSpc>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5pPr>
            <a:lvl6pPr marR="0" lvl="5" algn="ctr" rtl="0">
              <a:lnSpc>
                <a:spcPct val="100000"/>
              </a:lnSpc>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6pPr>
            <a:lvl7pPr marR="0" lvl="6" algn="ctr" rtl="0">
              <a:lnSpc>
                <a:spcPct val="100000"/>
              </a:lnSpc>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7pPr>
            <a:lvl8pPr marR="0" lvl="7" algn="ctr" rtl="0">
              <a:lnSpc>
                <a:spcPct val="100000"/>
              </a:lnSpc>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8pPr>
            <a:lvl9pPr marR="0" lvl="8" algn="ctr" rtl="0">
              <a:lnSpc>
                <a:spcPct val="100000"/>
              </a:lnSpc>
              <a:spcBef>
                <a:spcPts val="300"/>
              </a:spcBef>
              <a:spcAft>
                <a:spcPts val="0"/>
              </a:spcAft>
              <a:buClr>
                <a:srgbClr val="888888"/>
              </a:buClr>
              <a:buSzPts val="1500"/>
              <a:buFont typeface="Arial"/>
              <a:buNone/>
              <a:defRPr sz="1500" b="0" i="0" u="none" strike="noStrike" cap="none">
                <a:solidFill>
                  <a:srgbClr val="888888"/>
                </a:solidFill>
                <a:latin typeface="Arial"/>
                <a:ea typeface="Arial"/>
                <a:cs typeface="Arial"/>
                <a:sym typeface="Arial"/>
              </a:defRPr>
            </a:lvl9pPr>
          </a:lstStyle>
          <a:p>
            <a:endParaRPr/>
          </a:p>
        </p:txBody>
      </p:sp>
      <p:sp>
        <p:nvSpPr>
          <p:cNvPr id="8" name="Google Shape;8;p2"/>
          <p:cNvSpPr txBox="1">
            <a:spLocks noGrp="1"/>
          </p:cNvSpPr>
          <p:nvPr>
            <p:ph type="ctrTitle"/>
          </p:nvPr>
        </p:nvSpPr>
        <p:spPr>
          <a:xfrm>
            <a:off x="3239197" y="333632"/>
            <a:ext cx="5096935" cy="3459435"/>
          </a:xfrm>
          <a:prstGeom prst="rect">
            <a:avLst/>
          </a:prstGeom>
          <a:noFill/>
          <a:ln>
            <a:noFill/>
          </a:ln>
        </p:spPr>
        <p:txBody>
          <a:bodyPr spcFirstLastPara="1" wrap="square" lIns="91425" tIns="45700" rIns="91425" bIns="45700" anchor="b" anchorCtr="0">
            <a:noAutofit/>
          </a:bodyPr>
          <a:lstStyle>
            <a:lvl1pPr marR="0" lvl="0" algn="l" rtl="0">
              <a:lnSpc>
                <a:spcPct val="114285"/>
              </a:lnSpc>
              <a:spcBef>
                <a:spcPts val="0"/>
              </a:spcBef>
              <a:spcAft>
                <a:spcPts val="0"/>
              </a:spcAft>
              <a:buClr>
                <a:srgbClr val="A7934B"/>
              </a:buClr>
              <a:buSzPts val="4200"/>
              <a:buFont typeface="Roboto"/>
              <a:buNone/>
              <a:defRPr sz="4200" b="1" i="0" u="none" strike="noStrike" cap="none">
                <a:solidFill>
                  <a:srgbClr val="A7934B"/>
                </a:solidFill>
                <a:latin typeface="Roboto"/>
                <a:ea typeface="Roboto"/>
                <a:cs typeface="Roboto"/>
                <a:sym typeface="Roboto"/>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66"/>
        <p:cNvGrpSpPr/>
        <p:nvPr/>
      </p:nvGrpSpPr>
      <p:grpSpPr>
        <a:xfrm>
          <a:off x="0" y="0"/>
          <a:ext cx="0" cy="0"/>
          <a:chOff x="0" y="0"/>
          <a:chExt cx="0" cy="0"/>
        </a:xfrm>
      </p:grpSpPr>
      <p:sp>
        <p:nvSpPr>
          <p:cNvPr id="67" name="Google Shape;67;p12"/>
          <p:cNvSpPr txBox="1">
            <a:spLocks noGrp="1"/>
          </p:cNvSpPr>
          <p:nvPr>
            <p:ph type="title"/>
          </p:nvPr>
        </p:nvSpPr>
        <p:spPr>
          <a:xfrm rot="5400000">
            <a:off x="4966493" y="2285206"/>
            <a:ext cx="5811838" cy="1971675"/>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12"/>
          <p:cNvSpPr txBox="1">
            <a:spLocks noGrp="1"/>
          </p:cNvSpPr>
          <p:nvPr>
            <p:ph type="body" idx="1"/>
          </p:nvPr>
        </p:nvSpPr>
        <p:spPr>
          <a:xfrm rot="5400000">
            <a:off x="680244" y="-29368"/>
            <a:ext cx="5811838" cy="660082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9" name="Google Shape;69;p12"/>
          <p:cNvSpPr txBox="1">
            <a:spLocks noGrp="1"/>
          </p:cNvSpPr>
          <p:nvPr>
            <p:ph type="dt" idx="10"/>
          </p:nvPr>
        </p:nvSpPr>
        <p:spPr>
          <a:xfrm>
            <a:off x="285750" y="5811838"/>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2"/>
          <p:cNvSpPr txBox="1">
            <a:spLocks noGrp="1"/>
          </p:cNvSpPr>
          <p:nvPr>
            <p:ph type="ftr" idx="11"/>
          </p:nvPr>
        </p:nvSpPr>
        <p:spPr>
          <a:xfrm>
            <a:off x="2344615" y="5811838"/>
            <a:ext cx="4456235"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12"/>
          <p:cNvSpPr txBox="1">
            <a:spLocks noGrp="1"/>
          </p:cNvSpPr>
          <p:nvPr>
            <p:ph type="sldNum" idx="12"/>
          </p:nvPr>
        </p:nvSpPr>
        <p:spPr>
          <a:xfrm>
            <a:off x="6800850" y="5811838"/>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285750" y="1215483"/>
            <a:ext cx="8572500" cy="459635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 name="Google Shape;17;p4"/>
          <p:cNvSpPr txBox="1">
            <a:spLocks noGrp="1"/>
          </p:cNvSpPr>
          <p:nvPr>
            <p:ph type="dt" idx="10"/>
          </p:nvPr>
        </p:nvSpPr>
        <p:spPr>
          <a:xfrm>
            <a:off x="285750" y="5811838"/>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4"/>
          <p:cNvSpPr txBox="1">
            <a:spLocks noGrp="1"/>
          </p:cNvSpPr>
          <p:nvPr>
            <p:ph type="ftr" idx="11"/>
          </p:nvPr>
        </p:nvSpPr>
        <p:spPr>
          <a:xfrm>
            <a:off x="2344615" y="5811838"/>
            <a:ext cx="4456235"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4"/>
          <p:cNvSpPr txBox="1">
            <a:spLocks noGrp="1"/>
          </p:cNvSpPr>
          <p:nvPr>
            <p:ph type="sldNum" idx="12"/>
          </p:nvPr>
        </p:nvSpPr>
        <p:spPr>
          <a:xfrm>
            <a:off x="6800850" y="5811838"/>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0" name="Google Shape;20;p4"/>
          <p:cNvSpPr txBox="1">
            <a:spLocks noGrp="1"/>
          </p:cNvSpPr>
          <p:nvPr>
            <p:ph type="title"/>
          </p:nvPr>
        </p:nvSpPr>
        <p:spPr>
          <a:xfrm>
            <a:off x="285750" y="200721"/>
            <a:ext cx="8572500" cy="101476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285750" y="200721"/>
            <a:ext cx="8572500" cy="101476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5"/>
          <p:cNvSpPr txBox="1">
            <a:spLocks noGrp="1"/>
          </p:cNvSpPr>
          <p:nvPr>
            <p:ph type="body" idx="1"/>
          </p:nvPr>
        </p:nvSpPr>
        <p:spPr>
          <a:xfrm>
            <a:off x="284285" y="1215483"/>
            <a:ext cx="4211515" cy="496148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5"/>
          <p:cNvSpPr txBox="1">
            <a:spLocks noGrp="1"/>
          </p:cNvSpPr>
          <p:nvPr>
            <p:ph type="body" idx="2"/>
          </p:nvPr>
        </p:nvSpPr>
        <p:spPr>
          <a:xfrm>
            <a:off x="4648200" y="1215483"/>
            <a:ext cx="4210050" cy="496148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 name="Google Shape;25;p5"/>
          <p:cNvSpPr txBox="1">
            <a:spLocks noGrp="1"/>
          </p:cNvSpPr>
          <p:nvPr>
            <p:ph type="dt" idx="10"/>
          </p:nvPr>
        </p:nvSpPr>
        <p:spPr>
          <a:xfrm>
            <a:off x="285750" y="5811838"/>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5"/>
          <p:cNvSpPr txBox="1">
            <a:spLocks noGrp="1"/>
          </p:cNvSpPr>
          <p:nvPr>
            <p:ph type="ftr" idx="11"/>
          </p:nvPr>
        </p:nvSpPr>
        <p:spPr>
          <a:xfrm>
            <a:off x="2344615" y="5811838"/>
            <a:ext cx="4456235"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5"/>
          <p:cNvSpPr txBox="1">
            <a:spLocks noGrp="1"/>
          </p:cNvSpPr>
          <p:nvPr>
            <p:ph type="sldNum" idx="12"/>
          </p:nvPr>
        </p:nvSpPr>
        <p:spPr>
          <a:xfrm>
            <a:off x="6800850" y="5811838"/>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28"/>
        <p:cNvGrpSpPr/>
        <p:nvPr/>
      </p:nvGrpSpPr>
      <p:grpSpPr>
        <a:xfrm>
          <a:off x="0" y="0"/>
          <a:ext cx="0" cy="0"/>
          <a:chOff x="0" y="0"/>
          <a:chExt cx="0" cy="0"/>
        </a:xfrm>
      </p:grpSpPr>
      <p:sp>
        <p:nvSpPr>
          <p:cNvPr id="29" name="Google Shape;29;p6"/>
          <p:cNvSpPr txBox="1">
            <a:spLocks noGrp="1"/>
          </p:cNvSpPr>
          <p:nvPr>
            <p:ph type="body" idx="1"/>
          </p:nvPr>
        </p:nvSpPr>
        <p:spPr>
          <a:xfrm>
            <a:off x="285750" y="1235113"/>
            <a:ext cx="4213225"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0" name="Google Shape;30;p6"/>
          <p:cNvSpPr txBox="1">
            <a:spLocks noGrp="1"/>
          </p:cNvSpPr>
          <p:nvPr>
            <p:ph type="body" idx="2"/>
          </p:nvPr>
        </p:nvSpPr>
        <p:spPr>
          <a:xfrm>
            <a:off x="285750" y="2078656"/>
            <a:ext cx="4213225" cy="4111007"/>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1" name="Google Shape;31;p6"/>
          <p:cNvSpPr txBox="1">
            <a:spLocks noGrp="1"/>
          </p:cNvSpPr>
          <p:nvPr>
            <p:ph type="body" idx="3"/>
          </p:nvPr>
        </p:nvSpPr>
        <p:spPr>
          <a:xfrm>
            <a:off x="4629150" y="1235113"/>
            <a:ext cx="4229100"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2" name="Google Shape;32;p6"/>
          <p:cNvSpPr txBox="1">
            <a:spLocks noGrp="1"/>
          </p:cNvSpPr>
          <p:nvPr>
            <p:ph type="body" idx="4"/>
          </p:nvPr>
        </p:nvSpPr>
        <p:spPr>
          <a:xfrm>
            <a:off x="4629150" y="2078656"/>
            <a:ext cx="4229100" cy="4111007"/>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6"/>
          <p:cNvSpPr txBox="1">
            <a:spLocks noGrp="1"/>
          </p:cNvSpPr>
          <p:nvPr>
            <p:ph type="dt" idx="10"/>
          </p:nvPr>
        </p:nvSpPr>
        <p:spPr>
          <a:xfrm>
            <a:off x="285750" y="5811838"/>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2344615" y="5811838"/>
            <a:ext cx="4456235"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6800850" y="5811838"/>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6" name="Google Shape;36;p6"/>
          <p:cNvSpPr txBox="1">
            <a:spLocks noGrp="1"/>
          </p:cNvSpPr>
          <p:nvPr>
            <p:ph type="title"/>
          </p:nvPr>
        </p:nvSpPr>
        <p:spPr>
          <a:xfrm>
            <a:off x="285750" y="200721"/>
            <a:ext cx="8572500" cy="101476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7"/>
          <p:cNvSpPr txBox="1">
            <a:spLocks noGrp="1"/>
          </p:cNvSpPr>
          <p:nvPr>
            <p:ph type="title"/>
          </p:nvPr>
        </p:nvSpPr>
        <p:spPr>
          <a:xfrm>
            <a:off x="285750" y="200721"/>
            <a:ext cx="8572500" cy="101476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7"/>
          <p:cNvSpPr txBox="1">
            <a:spLocks noGrp="1"/>
          </p:cNvSpPr>
          <p:nvPr>
            <p:ph type="dt" idx="10"/>
          </p:nvPr>
        </p:nvSpPr>
        <p:spPr>
          <a:xfrm>
            <a:off x="285750" y="5811838"/>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7"/>
          <p:cNvSpPr txBox="1">
            <a:spLocks noGrp="1"/>
          </p:cNvSpPr>
          <p:nvPr>
            <p:ph type="ftr" idx="11"/>
          </p:nvPr>
        </p:nvSpPr>
        <p:spPr>
          <a:xfrm>
            <a:off x="2344615" y="5811838"/>
            <a:ext cx="4456235"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7"/>
          <p:cNvSpPr txBox="1">
            <a:spLocks noGrp="1"/>
          </p:cNvSpPr>
          <p:nvPr>
            <p:ph type="sldNum" idx="12"/>
          </p:nvPr>
        </p:nvSpPr>
        <p:spPr>
          <a:xfrm>
            <a:off x="6800850" y="5811838"/>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2"/>
        <p:cNvGrpSpPr/>
        <p:nvPr/>
      </p:nvGrpSpPr>
      <p:grpSpPr>
        <a:xfrm>
          <a:off x="0" y="0"/>
          <a:ext cx="0" cy="0"/>
          <a:chOff x="0" y="0"/>
          <a:chExt cx="0" cy="0"/>
        </a:xfrm>
      </p:grpSpPr>
      <p:sp>
        <p:nvSpPr>
          <p:cNvPr id="43" name="Google Shape;43;p8"/>
          <p:cNvSpPr txBox="1">
            <a:spLocks noGrp="1"/>
          </p:cNvSpPr>
          <p:nvPr>
            <p:ph type="dt" idx="10"/>
          </p:nvPr>
        </p:nvSpPr>
        <p:spPr>
          <a:xfrm>
            <a:off x="285750" y="5811838"/>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8"/>
          <p:cNvSpPr txBox="1">
            <a:spLocks noGrp="1"/>
          </p:cNvSpPr>
          <p:nvPr>
            <p:ph type="ftr" idx="11"/>
          </p:nvPr>
        </p:nvSpPr>
        <p:spPr>
          <a:xfrm>
            <a:off x="2344615" y="5811838"/>
            <a:ext cx="4456235"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8"/>
          <p:cNvSpPr txBox="1">
            <a:spLocks noGrp="1"/>
          </p:cNvSpPr>
          <p:nvPr>
            <p:ph type="sldNum" idx="12"/>
          </p:nvPr>
        </p:nvSpPr>
        <p:spPr>
          <a:xfrm>
            <a:off x="6800850" y="5811838"/>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6"/>
        <p:cNvGrpSpPr/>
        <p:nvPr/>
      </p:nvGrpSpPr>
      <p:grpSpPr>
        <a:xfrm>
          <a:off x="0" y="0"/>
          <a:ext cx="0" cy="0"/>
          <a:chOff x="0" y="0"/>
          <a:chExt cx="0" cy="0"/>
        </a:xfrm>
      </p:grpSpPr>
      <p:sp>
        <p:nvSpPr>
          <p:cNvPr id="47" name="Google Shape;47;p9"/>
          <p:cNvSpPr txBox="1">
            <a:spLocks noGrp="1"/>
          </p:cNvSpPr>
          <p:nvPr>
            <p:ph type="title"/>
          </p:nvPr>
        </p:nvSpPr>
        <p:spPr>
          <a:xfrm>
            <a:off x="285750" y="457200"/>
            <a:ext cx="2949575"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A7934B"/>
              </a:buClr>
              <a:buSzPts val="3200"/>
              <a:buFont typeface="Roboto"/>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9"/>
          <p:cNvSpPr txBox="1">
            <a:spLocks noGrp="1"/>
          </p:cNvSpPr>
          <p:nvPr>
            <p:ph type="body" idx="1"/>
          </p:nvPr>
        </p:nvSpPr>
        <p:spPr>
          <a:xfrm>
            <a:off x="3235325" y="457201"/>
            <a:ext cx="5622925" cy="5403850"/>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9" name="Google Shape;49;p9"/>
          <p:cNvSpPr txBox="1">
            <a:spLocks noGrp="1"/>
          </p:cNvSpPr>
          <p:nvPr>
            <p:ph type="body" idx="2"/>
          </p:nvPr>
        </p:nvSpPr>
        <p:spPr>
          <a:xfrm>
            <a:off x="285750" y="2274848"/>
            <a:ext cx="2949575" cy="3594139"/>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0" name="Google Shape;50;p9"/>
          <p:cNvSpPr txBox="1">
            <a:spLocks noGrp="1"/>
          </p:cNvSpPr>
          <p:nvPr>
            <p:ph type="dt" idx="10"/>
          </p:nvPr>
        </p:nvSpPr>
        <p:spPr>
          <a:xfrm>
            <a:off x="285750" y="5811838"/>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9"/>
          <p:cNvSpPr txBox="1">
            <a:spLocks noGrp="1"/>
          </p:cNvSpPr>
          <p:nvPr>
            <p:ph type="ftr" idx="11"/>
          </p:nvPr>
        </p:nvSpPr>
        <p:spPr>
          <a:xfrm>
            <a:off x="2344615" y="5811838"/>
            <a:ext cx="4456235"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9"/>
          <p:cNvSpPr txBox="1">
            <a:spLocks noGrp="1"/>
          </p:cNvSpPr>
          <p:nvPr>
            <p:ph type="sldNum" idx="12"/>
          </p:nvPr>
        </p:nvSpPr>
        <p:spPr>
          <a:xfrm>
            <a:off x="6800850" y="5811838"/>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3"/>
        <p:cNvGrpSpPr/>
        <p:nvPr/>
      </p:nvGrpSpPr>
      <p:grpSpPr>
        <a:xfrm>
          <a:off x="0" y="0"/>
          <a:ext cx="0" cy="0"/>
          <a:chOff x="0" y="0"/>
          <a:chExt cx="0" cy="0"/>
        </a:xfrm>
      </p:grpSpPr>
      <p:sp>
        <p:nvSpPr>
          <p:cNvPr id="54" name="Google Shape;54;p10"/>
          <p:cNvSpPr txBox="1">
            <a:spLocks noGrp="1"/>
          </p:cNvSpPr>
          <p:nvPr>
            <p:ph type="title"/>
          </p:nvPr>
        </p:nvSpPr>
        <p:spPr>
          <a:xfrm>
            <a:off x="285750" y="457200"/>
            <a:ext cx="2949575"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rgbClr val="A7934B"/>
              </a:buClr>
              <a:buSzPts val="3200"/>
              <a:buFont typeface="Roboto"/>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10"/>
          <p:cNvSpPr>
            <a:spLocks noGrp="1"/>
          </p:cNvSpPr>
          <p:nvPr>
            <p:ph type="pic" idx="2"/>
          </p:nvPr>
        </p:nvSpPr>
        <p:spPr>
          <a:xfrm>
            <a:off x="3235325" y="457201"/>
            <a:ext cx="5622925" cy="540385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Roboto"/>
                <a:ea typeface="Roboto"/>
                <a:cs typeface="Roboto"/>
                <a:sym typeface="Roboto"/>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Roboto"/>
                <a:ea typeface="Roboto"/>
                <a:cs typeface="Roboto"/>
                <a:sym typeface="Roboto"/>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Roboto"/>
                <a:ea typeface="Roboto"/>
                <a:cs typeface="Roboto"/>
                <a:sym typeface="Roboto"/>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Roboto"/>
                <a:ea typeface="Roboto"/>
                <a:cs typeface="Roboto"/>
                <a:sym typeface="Roboto"/>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Roboto"/>
                <a:ea typeface="Roboto"/>
                <a:cs typeface="Roboto"/>
                <a:sym typeface="Roboto"/>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56" name="Google Shape;56;p10"/>
          <p:cNvSpPr txBox="1">
            <a:spLocks noGrp="1"/>
          </p:cNvSpPr>
          <p:nvPr>
            <p:ph type="body" idx="1"/>
          </p:nvPr>
        </p:nvSpPr>
        <p:spPr>
          <a:xfrm>
            <a:off x="285750" y="2274848"/>
            <a:ext cx="2949575" cy="3594139"/>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7" name="Google Shape;57;p10"/>
          <p:cNvSpPr txBox="1">
            <a:spLocks noGrp="1"/>
          </p:cNvSpPr>
          <p:nvPr>
            <p:ph type="dt" idx="10"/>
          </p:nvPr>
        </p:nvSpPr>
        <p:spPr>
          <a:xfrm>
            <a:off x="285750" y="5811838"/>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10"/>
          <p:cNvSpPr txBox="1">
            <a:spLocks noGrp="1"/>
          </p:cNvSpPr>
          <p:nvPr>
            <p:ph type="ftr" idx="11"/>
          </p:nvPr>
        </p:nvSpPr>
        <p:spPr>
          <a:xfrm>
            <a:off x="2344615" y="5811838"/>
            <a:ext cx="4456235"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10"/>
          <p:cNvSpPr txBox="1">
            <a:spLocks noGrp="1"/>
          </p:cNvSpPr>
          <p:nvPr>
            <p:ph type="sldNum" idx="12"/>
          </p:nvPr>
        </p:nvSpPr>
        <p:spPr>
          <a:xfrm>
            <a:off x="6800850" y="5811838"/>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0"/>
        <p:cNvGrpSpPr/>
        <p:nvPr/>
      </p:nvGrpSpPr>
      <p:grpSpPr>
        <a:xfrm>
          <a:off x="0" y="0"/>
          <a:ext cx="0" cy="0"/>
          <a:chOff x="0" y="0"/>
          <a:chExt cx="0" cy="0"/>
        </a:xfrm>
      </p:grpSpPr>
      <p:sp>
        <p:nvSpPr>
          <p:cNvPr id="61" name="Google Shape;61;p11"/>
          <p:cNvSpPr txBox="1">
            <a:spLocks noGrp="1"/>
          </p:cNvSpPr>
          <p:nvPr>
            <p:ph type="title"/>
          </p:nvPr>
        </p:nvSpPr>
        <p:spPr>
          <a:xfrm>
            <a:off x="285750" y="200721"/>
            <a:ext cx="8572500" cy="1014761"/>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rgbClr val="A7934B"/>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11"/>
          <p:cNvSpPr txBox="1">
            <a:spLocks noGrp="1"/>
          </p:cNvSpPr>
          <p:nvPr>
            <p:ph type="body" idx="1"/>
          </p:nvPr>
        </p:nvSpPr>
        <p:spPr>
          <a:xfrm rot="5400000">
            <a:off x="2273822" y="-772590"/>
            <a:ext cx="4596355" cy="85725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 name="Google Shape;63;p11"/>
          <p:cNvSpPr txBox="1">
            <a:spLocks noGrp="1"/>
          </p:cNvSpPr>
          <p:nvPr>
            <p:ph type="dt" idx="10"/>
          </p:nvPr>
        </p:nvSpPr>
        <p:spPr>
          <a:xfrm>
            <a:off x="285750" y="5811838"/>
            <a:ext cx="2057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1"/>
          <p:cNvSpPr txBox="1">
            <a:spLocks noGrp="1"/>
          </p:cNvSpPr>
          <p:nvPr>
            <p:ph type="ftr" idx="11"/>
          </p:nvPr>
        </p:nvSpPr>
        <p:spPr>
          <a:xfrm>
            <a:off x="2344615" y="5811838"/>
            <a:ext cx="4456235"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11"/>
          <p:cNvSpPr txBox="1">
            <a:spLocks noGrp="1"/>
          </p:cNvSpPr>
          <p:nvPr>
            <p:ph type="sldNum" idx="12"/>
          </p:nvPr>
        </p:nvSpPr>
        <p:spPr>
          <a:xfrm>
            <a:off x="6800850" y="5811838"/>
            <a:ext cx="20574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2.jp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a:blip r:embed="rId11">
            <a:alphaModFix/>
          </a:blip>
          <a:stretch>
            <a:fillRect/>
          </a:stretch>
        </a:blipFill>
        <a:effectLst/>
      </p:bgPr>
    </p:bg>
    <p:spTree>
      <p:nvGrpSpPr>
        <p:cNvPr id="1" name="Shape 9"/>
        <p:cNvGrpSpPr/>
        <p:nvPr/>
      </p:nvGrpSpPr>
      <p:grpSpPr>
        <a:xfrm>
          <a:off x="0" y="0"/>
          <a:ext cx="0" cy="0"/>
          <a:chOff x="0" y="0"/>
          <a:chExt cx="0" cy="0"/>
        </a:xfrm>
      </p:grpSpPr>
      <p:sp>
        <p:nvSpPr>
          <p:cNvPr id="10" name="Google Shape;10;p3"/>
          <p:cNvSpPr txBox="1">
            <a:spLocks noGrp="1"/>
          </p:cNvSpPr>
          <p:nvPr>
            <p:ph type="title"/>
          </p:nvPr>
        </p:nvSpPr>
        <p:spPr>
          <a:xfrm>
            <a:off x="285750" y="200721"/>
            <a:ext cx="8572500" cy="1014761"/>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rgbClr val="A7934B"/>
              </a:buClr>
              <a:buSzPts val="3600"/>
              <a:buFont typeface="Roboto"/>
              <a:buNone/>
              <a:defRPr sz="3600" b="1" i="0" u="none" strike="noStrike" cap="none">
                <a:solidFill>
                  <a:srgbClr val="A7934B"/>
                </a:solidFill>
                <a:latin typeface="Roboto"/>
                <a:ea typeface="Roboto"/>
                <a:cs typeface="Roboto"/>
                <a:sym typeface="Roboto"/>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3"/>
          <p:cNvSpPr txBox="1">
            <a:spLocks noGrp="1"/>
          </p:cNvSpPr>
          <p:nvPr>
            <p:ph type="body" idx="1"/>
          </p:nvPr>
        </p:nvSpPr>
        <p:spPr>
          <a:xfrm>
            <a:off x="285750" y="1215483"/>
            <a:ext cx="8572500" cy="4596355"/>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Roboto"/>
                <a:ea typeface="Roboto"/>
                <a:cs typeface="Roboto"/>
                <a:sym typeface="Roboto"/>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Roboto"/>
                <a:ea typeface="Roboto"/>
                <a:cs typeface="Roboto"/>
                <a:sym typeface="Roboto"/>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Roboto"/>
                <a:ea typeface="Roboto"/>
                <a:cs typeface="Roboto"/>
                <a:sym typeface="Roboto"/>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Roboto"/>
                <a:ea typeface="Roboto"/>
                <a:cs typeface="Roboto"/>
                <a:sym typeface="Robot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3"/>
          <p:cNvSpPr txBox="1">
            <a:spLocks noGrp="1"/>
          </p:cNvSpPr>
          <p:nvPr>
            <p:ph type="dt" idx="10"/>
          </p:nvPr>
        </p:nvSpPr>
        <p:spPr>
          <a:xfrm>
            <a:off x="285750" y="5811838"/>
            <a:ext cx="2057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3"/>
          <p:cNvSpPr txBox="1">
            <a:spLocks noGrp="1"/>
          </p:cNvSpPr>
          <p:nvPr>
            <p:ph type="ftr" idx="11"/>
          </p:nvPr>
        </p:nvSpPr>
        <p:spPr>
          <a:xfrm>
            <a:off x="2344615" y="5811838"/>
            <a:ext cx="4456235"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3"/>
          <p:cNvSpPr txBox="1">
            <a:spLocks noGrp="1"/>
          </p:cNvSpPr>
          <p:nvPr>
            <p:ph type="sldNum" idx="12"/>
          </p:nvPr>
        </p:nvSpPr>
        <p:spPr>
          <a:xfrm>
            <a:off x="6800850" y="5811838"/>
            <a:ext cx="20574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rive.google.com/open?id=1YDNW1N9TrNdd0VqYhDPAkqHmC8xXVTPY"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hyperlink" Target="https://drive.google.com/file/d/15_YC-8u8VjAJBhKWn19f9yEKfuRfKXtS/view" TargetMode="External"/><Relationship Id="rId3" Type="http://schemas.openxmlformats.org/officeDocument/2006/relationships/hyperlink" Target="https://dl.acm.org/doi/pdf/10.1145/3318041.3355469?download=true" TargetMode="External"/><Relationship Id="rId7" Type="http://schemas.openxmlformats.org/officeDocument/2006/relationships/hyperlink" Target="https://drive.google.com/file/d/1atfYVS48FZGrWJ_MBNeRW-1A5h2BuCWs/view"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hyperlink" Target="https://drive.google.com/open?id=1RWhs-iFtYSYxhbGb9m8t0k1LYO-H38i9" TargetMode="External"/><Relationship Id="rId11" Type="http://schemas.openxmlformats.org/officeDocument/2006/relationships/hyperlink" Target="https://drive.google.com/open?id=1YypXRU80SIyfxVeUWjbZwr0svLQxJVlc" TargetMode="External"/><Relationship Id="rId5" Type="http://schemas.openxmlformats.org/officeDocument/2006/relationships/hyperlink" Target="https://gitlab.tubit.tu-berlin.de/rohrer/bns-public" TargetMode="External"/><Relationship Id="rId10" Type="http://schemas.openxmlformats.org/officeDocument/2006/relationships/hyperlink" Target="https://drive.google.com/file/d/1np9aarPeWTeKd14AGt-deLlm067IW1I7/view" TargetMode="External"/><Relationship Id="rId4" Type="http://schemas.openxmlformats.org/officeDocument/2006/relationships/hyperlink" Target="https://www.nsnam.org" TargetMode="External"/><Relationship Id="rId9" Type="http://schemas.openxmlformats.org/officeDocument/2006/relationships/hyperlink" Target="https://drive.google.com/file/d/1JLDDdaNvZyvbJ_yrOfvoLD0ylC_ARmv6/view"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3"/>
          <p:cNvSpPr txBox="1">
            <a:spLocks noGrp="1"/>
          </p:cNvSpPr>
          <p:nvPr>
            <p:ph type="ctrTitle"/>
          </p:nvPr>
        </p:nvSpPr>
        <p:spPr>
          <a:xfrm>
            <a:off x="3239195" y="1854075"/>
            <a:ext cx="5637335" cy="1938992"/>
          </a:xfrm>
          <a:prstGeom prst="rect">
            <a:avLst/>
          </a:prstGeom>
          <a:noFill/>
          <a:ln>
            <a:noFill/>
          </a:ln>
        </p:spPr>
        <p:txBody>
          <a:bodyPr spcFirstLastPara="1" wrap="square" lIns="91425" tIns="45700" rIns="91425" bIns="45700" anchor="b" anchorCtr="0">
            <a:noAutofit/>
          </a:bodyPr>
          <a:lstStyle/>
          <a:p>
            <a:pPr marL="0" lvl="0" indent="0" algn="ctr" rtl="0">
              <a:lnSpc>
                <a:spcPct val="114285"/>
              </a:lnSpc>
              <a:spcBef>
                <a:spcPts val="0"/>
              </a:spcBef>
              <a:spcAft>
                <a:spcPts val="0"/>
              </a:spcAft>
              <a:buClr>
                <a:srgbClr val="A7934B"/>
              </a:buClr>
              <a:buSzPts val="4200"/>
              <a:buFont typeface="Roboto"/>
              <a:buNone/>
            </a:pPr>
            <a:r>
              <a:rPr lang="en-US" sz="2100"/>
              <a:t>(Workshop Presentation)</a:t>
            </a:r>
            <a:br>
              <a:rPr lang="en-US" sz="2100"/>
            </a:br>
            <a:r>
              <a:rPr lang="en-US" sz="3600"/>
              <a:t/>
            </a:r>
            <a:br>
              <a:rPr lang="en-US" sz="3600"/>
            </a:br>
            <a:r>
              <a:rPr lang="en-US" sz="3600"/>
              <a:t>MinCast: A New Strategy</a:t>
            </a:r>
            <a:r>
              <a:rPr lang="en-US"/>
              <a:t/>
            </a:r>
            <a:br>
              <a:rPr lang="en-US"/>
            </a:br>
            <a:r>
              <a:rPr lang="en-US" sz="2100" u="sng"/>
              <a:t>To Improve Blockchain Broadcast Network</a:t>
            </a:r>
            <a:r>
              <a:rPr lang="en-US" sz="1800"/>
              <a:t> </a:t>
            </a:r>
            <a:endParaRPr sz="1800"/>
          </a:p>
        </p:txBody>
      </p:sp>
      <p:sp>
        <p:nvSpPr>
          <p:cNvPr id="77" name="Google Shape;77;p13"/>
          <p:cNvSpPr txBox="1">
            <a:spLocks noGrp="1"/>
          </p:cNvSpPr>
          <p:nvPr>
            <p:ph type="subTitle" idx="1"/>
          </p:nvPr>
        </p:nvSpPr>
        <p:spPr>
          <a:xfrm>
            <a:off x="3239195" y="4469549"/>
            <a:ext cx="5096935" cy="1684868"/>
          </a:xfrm>
          <a:prstGeom prst="rect">
            <a:avLst/>
          </a:prstGeom>
          <a:noFill/>
          <a:ln>
            <a:noFill/>
          </a:ln>
        </p:spPr>
        <p:txBody>
          <a:bodyPr spcFirstLastPara="1" wrap="square" lIns="91425" tIns="45700" rIns="91425" bIns="45700" anchor="t" anchorCtr="0">
            <a:noAutofit/>
          </a:bodyPr>
          <a:lstStyle/>
          <a:p>
            <a:pPr marL="0" lvl="0" indent="0" algn="ctr" rtl="0">
              <a:lnSpc>
                <a:spcPct val="150000"/>
              </a:lnSpc>
              <a:spcBef>
                <a:spcPts val="0"/>
              </a:spcBef>
              <a:spcAft>
                <a:spcPts val="0"/>
              </a:spcAft>
              <a:buSzPts val="2400"/>
              <a:buNone/>
            </a:pPr>
            <a:r>
              <a:rPr lang="en-US" sz="2400" dirty="0" err="1"/>
              <a:t>Akshat</a:t>
            </a:r>
            <a:r>
              <a:rPr lang="en-US" sz="2400" dirty="0"/>
              <a:t> </a:t>
            </a:r>
            <a:r>
              <a:rPr lang="en-US" sz="2400" dirty="0" err="1"/>
              <a:t>Shetty</a:t>
            </a:r>
            <a:r>
              <a:rPr lang="en-US" sz="2400" dirty="0"/>
              <a:t>, </a:t>
            </a:r>
            <a:r>
              <a:rPr lang="en-US" sz="2400" dirty="0" err="1"/>
              <a:t>Adhrit</a:t>
            </a:r>
            <a:r>
              <a:rPr lang="en-US" sz="2400" dirty="0"/>
              <a:t> </a:t>
            </a:r>
            <a:r>
              <a:rPr lang="en-US" sz="2400" dirty="0" err="1"/>
              <a:t>Shetty</a:t>
            </a:r>
            <a:endParaRPr sz="2400" dirty="0"/>
          </a:p>
          <a:p>
            <a:pPr marL="0" lvl="0" indent="0" algn="ctr" rtl="0">
              <a:lnSpc>
                <a:spcPct val="150000"/>
              </a:lnSpc>
              <a:spcBef>
                <a:spcPts val="0"/>
              </a:spcBef>
              <a:spcAft>
                <a:spcPts val="0"/>
              </a:spcAft>
              <a:buSzPts val="2400"/>
              <a:buNone/>
            </a:pPr>
            <a:r>
              <a:rPr lang="en-US" sz="2400" dirty="0" err="1"/>
              <a:t>Jiaxiang</a:t>
            </a:r>
            <a:r>
              <a:rPr lang="en-US" sz="2400" dirty="0"/>
              <a:t> Zhu, Jin </a:t>
            </a:r>
            <a:r>
              <a:rPr lang="en-US" sz="2400" dirty="0" err="1"/>
              <a:t>Hyung</a:t>
            </a:r>
            <a:r>
              <a:rPr lang="en-US" sz="2400" dirty="0"/>
              <a:t> Park</a:t>
            </a:r>
            <a:br>
              <a:rPr lang="en-US" sz="2400" dirty="0"/>
            </a:br>
            <a:r>
              <a:rPr lang="en-US" sz="2400" dirty="0"/>
              <a:t/>
            </a:r>
            <a:br>
              <a:rPr lang="en-US" sz="2400" dirty="0"/>
            </a:br>
            <a:r>
              <a:rPr lang="en-US" sz="900" b="1" dirty="0" smtClean="0">
                <a:solidFill>
                  <a:srgbClr val="A7934B"/>
                </a:solidFill>
                <a:latin typeface="Roboto"/>
                <a:ea typeface="Roboto"/>
                <a:cs typeface="Roboto"/>
                <a:sym typeface="Roboto"/>
              </a:rPr>
              <a:t>Presentation </a:t>
            </a:r>
            <a:r>
              <a:rPr lang="en-US" sz="900" b="1" dirty="0">
                <a:solidFill>
                  <a:srgbClr val="A7934B"/>
                </a:solidFill>
                <a:latin typeface="Roboto"/>
                <a:ea typeface="Roboto"/>
                <a:cs typeface="Roboto"/>
                <a:sym typeface="Roboto"/>
              </a:rPr>
              <a:t>Videos: </a:t>
            </a:r>
            <a:r>
              <a:rPr lang="en-US" sz="900" b="1" u="sng" dirty="0">
                <a:solidFill>
                  <a:schemeClr val="hlink"/>
                </a:solidFill>
                <a:latin typeface="Roboto"/>
                <a:ea typeface="Roboto"/>
                <a:cs typeface="Roboto"/>
                <a:sym typeface="Roboto"/>
                <a:hlinkClick r:id="rId3"/>
              </a:rPr>
              <a:t>https://</a:t>
            </a:r>
            <a:r>
              <a:rPr lang="en-US" sz="900" b="1" u="sng" dirty="0" smtClean="0">
                <a:solidFill>
                  <a:schemeClr val="hlink"/>
                </a:solidFill>
                <a:latin typeface="Roboto"/>
                <a:ea typeface="Roboto"/>
                <a:cs typeface="Roboto"/>
                <a:sym typeface="Roboto"/>
                <a:hlinkClick r:id="rId3"/>
              </a:rPr>
              <a:t>drive.google.com/open?id=1YDNW1N9TrNdd0VqYhDPAkqHmC8xXVTPY</a:t>
            </a:r>
            <a:r>
              <a:rPr lang="en-US" sz="900" dirty="0" smtClean="0"/>
              <a:t> </a:t>
            </a:r>
            <a:endParaRPr sz="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2"/>
          <p:cNvSpPr txBox="1">
            <a:spLocks noGrp="1"/>
          </p:cNvSpPr>
          <p:nvPr>
            <p:ph type="title"/>
          </p:nvPr>
        </p:nvSpPr>
        <p:spPr>
          <a:xfrm>
            <a:off x="285750" y="211873"/>
            <a:ext cx="8572500" cy="100361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3240" u="sng"/>
              <a:t>MinCast Broadcast:</a:t>
            </a:r>
            <a:endParaRPr u="sng"/>
          </a:p>
        </p:txBody>
      </p:sp>
      <p:sp>
        <p:nvSpPr>
          <p:cNvPr id="131" name="Google Shape;131;p22"/>
          <p:cNvSpPr txBox="1">
            <a:spLocks noGrp="1"/>
          </p:cNvSpPr>
          <p:nvPr>
            <p:ph type="body" idx="1"/>
          </p:nvPr>
        </p:nvSpPr>
        <p:spPr>
          <a:xfrm>
            <a:off x="285750" y="976250"/>
            <a:ext cx="8572500" cy="5135700"/>
          </a:xfrm>
          <a:prstGeom prst="rect">
            <a:avLst/>
          </a:prstGeom>
          <a:noFill/>
          <a:ln>
            <a:noFill/>
          </a:ln>
        </p:spPr>
        <p:txBody>
          <a:bodyPr spcFirstLastPara="1" wrap="square" lIns="91425" tIns="45700" rIns="91425" bIns="45700" anchor="ctr" anchorCtr="0">
            <a:noAutofit/>
          </a:bodyPr>
          <a:lstStyle/>
          <a:p>
            <a:pPr marL="457200" lvl="0" indent="-349250" rtl="0">
              <a:lnSpc>
                <a:spcPct val="100000"/>
              </a:lnSpc>
              <a:spcBef>
                <a:spcPts val="0"/>
              </a:spcBef>
              <a:spcAft>
                <a:spcPts val="0"/>
              </a:spcAft>
              <a:buSzPts val="1900"/>
              <a:buChar char="●"/>
            </a:pPr>
            <a:r>
              <a:rPr lang="en-US" sz="1900" u="sng" dirty="0" err="1"/>
              <a:t>InformRatio</a:t>
            </a:r>
            <a:r>
              <a:rPr lang="en-US" sz="1900" u="sng" dirty="0"/>
              <a:t> (Redundancy/Minimal Broadcast):</a:t>
            </a:r>
            <a:endParaRPr sz="1900" u="sng" dirty="0"/>
          </a:p>
          <a:p>
            <a:pPr marL="457200" lvl="0" indent="0" rtl="0">
              <a:lnSpc>
                <a:spcPct val="100000"/>
              </a:lnSpc>
              <a:spcBef>
                <a:spcPts val="0"/>
              </a:spcBef>
              <a:spcAft>
                <a:spcPts val="0"/>
              </a:spcAft>
              <a:buSzPts val="1800"/>
              <a:buNone/>
            </a:pPr>
            <a:r>
              <a:rPr lang="en-US" sz="1900" dirty="0"/>
              <a:t>In order to avoid overheads, transmit only a portion of the peers with actual block and the rest with information or knowledge, sending small messages</a:t>
            </a:r>
            <a:endParaRPr sz="1900" dirty="0"/>
          </a:p>
          <a:p>
            <a:pPr marL="0" lvl="0" indent="0" rtl="0">
              <a:lnSpc>
                <a:spcPct val="100000"/>
              </a:lnSpc>
              <a:spcBef>
                <a:spcPts val="0"/>
              </a:spcBef>
              <a:spcAft>
                <a:spcPts val="0"/>
              </a:spcAft>
              <a:buSzPts val="1800"/>
              <a:buNone/>
            </a:pPr>
            <a:endParaRPr sz="1900" dirty="0"/>
          </a:p>
          <a:p>
            <a:pPr marL="457200" lvl="0" indent="-349250" rtl="0">
              <a:lnSpc>
                <a:spcPct val="100000"/>
              </a:lnSpc>
              <a:spcBef>
                <a:spcPts val="0"/>
              </a:spcBef>
              <a:spcAft>
                <a:spcPts val="0"/>
              </a:spcAft>
              <a:buSzPts val="1900"/>
              <a:buChar char="●"/>
            </a:pPr>
            <a:r>
              <a:rPr lang="en-US" sz="1900" u="sng" dirty="0"/>
              <a:t>Later Retrieval/Eventual Consistency:</a:t>
            </a:r>
            <a:r>
              <a:rPr lang="en-US" sz="1900" dirty="0"/>
              <a:t/>
            </a:r>
            <a:br>
              <a:rPr lang="en-US" sz="1900" dirty="0"/>
            </a:br>
            <a:r>
              <a:rPr lang="en-US" sz="1900" dirty="0"/>
              <a:t>Only retrieve the actual block when needed, and use the information to retrieve the block from nodes that have it </a:t>
            </a:r>
            <a:endParaRPr sz="1900" dirty="0"/>
          </a:p>
          <a:p>
            <a:pPr marL="0" lvl="0" indent="0" rtl="0">
              <a:lnSpc>
                <a:spcPct val="100000"/>
              </a:lnSpc>
              <a:spcBef>
                <a:spcPts val="0"/>
              </a:spcBef>
              <a:spcAft>
                <a:spcPts val="0"/>
              </a:spcAft>
              <a:buSzPts val="1800"/>
              <a:buNone/>
            </a:pPr>
            <a:endParaRPr sz="1900" dirty="0"/>
          </a:p>
          <a:p>
            <a:pPr marL="457200" lvl="0" indent="-349250" rtl="0">
              <a:lnSpc>
                <a:spcPct val="100000"/>
              </a:lnSpc>
              <a:spcBef>
                <a:spcPts val="0"/>
              </a:spcBef>
              <a:spcAft>
                <a:spcPts val="0"/>
              </a:spcAft>
              <a:buSzPts val="1900"/>
              <a:buChar char="●"/>
            </a:pPr>
            <a:r>
              <a:rPr lang="en-US" sz="1900" u="sng" dirty="0"/>
              <a:t>Score System:</a:t>
            </a:r>
            <a:endParaRPr sz="1900" u="sng" dirty="0"/>
          </a:p>
          <a:p>
            <a:pPr marL="457200" lvl="0" indent="0" rtl="0">
              <a:lnSpc>
                <a:spcPct val="100000"/>
              </a:lnSpc>
              <a:spcBef>
                <a:spcPts val="0"/>
              </a:spcBef>
              <a:spcAft>
                <a:spcPts val="0"/>
              </a:spcAft>
              <a:buSzPts val="1800"/>
              <a:buNone/>
            </a:pPr>
            <a:r>
              <a:rPr lang="en-US" sz="1900" dirty="0"/>
              <a:t>Score connections based on the point-to-point latency and determine priorities using those score</a:t>
            </a:r>
            <a:endParaRPr sz="19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3"/>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3240" u="sng"/>
              <a:t>Potential Issues with MinCast Approaches:</a:t>
            </a:r>
            <a:endParaRPr u="sng"/>
          </a:p>
        </p:txBody>
      </p:sp>
      <p:sp>
        <p:nvSpPr>
          <p:cNvPr id="137" name="Google Shape;137;p23"/>
          <p:cNvSpPr txBox="1">
            <a:spLocks noGrp="1"/>
          </p:cNvSpPr>
          <p:nvPr>
            <p:ph type="body" idx="1"/>
          </p:nvPr>
        </p:nvSpPr>
        <p:spPr>
          <a:xfrm>
            <a:off x="285750" y="1006725"/>
            <a:ext cx="8572500" cy="4854600"/>
          </a:xfrm>
          <a:prstGeom prst="rect">
            <a:avLst/>
          </a:prstGeom>
          <a:noFill/>
          <a:ln>
            <a:noFill/>
          </a:ln>
        </p:spPr>
        <p:txBody>
          <a:bodyPr spcFirstLastPara="1" wrap="square" lIns="91425" tIns="45700" rIns="91425" bIns="45700" anchor="ctr" anchorCtr="0">
            <a:noAutofit/>
          </a:bodyPr>
          <a:lstStyle/>
          <a:p>
            <a:pPr marL="457200" lvl="0" indent="-349250" rtl="0">
              <a:lnSpc>
                <a:spcPct val="90000"/>
              </a:lnSpc>
              <a:spcBef>
                <a:spcPts val="0"/>
              </a:spcBef>
              <a:spcAft>
                <a:spcPts val="0"/>
              </a:spcAft>
              <a:buSzPts val="1900"/>
              <a:buChar char="●"/>
            </a:pPr>
            <a:r>
              <a:rPr lang="en-US" sz="1900" dirty="0" err="1"/>
              <a:t>MinCast</a:t>
            </a:r>
            <a:r>
              <a:rPr lang="en-US" sz="1900" dirty="0"/>
              <a:t> might fail to provide better results when competing with proven strategies such as </a:t>
            </a:r>
            <a:r>
              <a:rPr lang="en-US" sz="1900" dirty="0" err="1"/>
              <a:t>Kadcast</a:t>
            </a:r>
            <a:r>
              <a:rPr lang="en-US" sz="1900" dirty="0"/>
              <a:t>. At the very least, </a:t>
            </a:r>
            <a:r>
              <a:rPr lang="en-US" sz="1900" dirty="0" err="1"/>
              <a:t>MinCast</a:t>
            </a:r>
            <a:r>
              <a:rPr lang="en-US" sz="1900" dirty="0"/>
              <a:t> should definitely offer improvements over the vanilla broadcast approach</a:t>
            </a:r>
            <a:endParaRPr sz="1900" dirty="0"/>
          </a:p>
          <a:p>
            <a:pPr marL="457200" lvl="0" indent="0" rtl="0">
              <a:lnSpc>
                <a:spcPct val="90000"/>
              </a:lnSpc>
              <a:spcBef>
                <a:spcPts val="0"/>
              </a:spcBef>
              <a:spcAft>
                <a:spcPts val="0"/>
              </a:spcAft>
              <a:buSzPts val="1800"/>
              <a:buNone/>
            </a:pPr>
            <a:endParaRPr sz="1900" dirty="0"/>
          </a:p>
          <a:p>
            <a:pPr marL="457200" lvl="0" indent="-349250" rtl="0">
              <a:lnSpc>
                <a:spcPct val="90000"/>
              </a:lnSpc>
              <a:spcBef>
                <a:spcPts val="0"/>
              </a:spcBef>
              <a:spcAft>
                <a:spcPts val="0"/>
              </a:spcAft>
              <a:buSzPts val="1900"/>
              <a:buChar char="●"/>
            </a:pPr>
            <a:r>
              <a:rPr lang="en-US" sz="1900" dirty="0" err="1"/>
              <a:t>MinCast</a:t>
            </a:r>
            <a:r>
              <a:rPr lang="en-US" sz="1900" dirty="0"/>
              <a:t> score system would help with the propagation, but it is limited due to the nature of NS-3. It is possible that the latency value is not as consistent as NS-3 offers, which may cause larger overhead during the latency benchmark. It is also not consistent and would have issues if there are stale blocks</a:t>
            </a:r>
            <a:br>
              <a:rPr lang="en-US" sz="1900" dirty="0"/>
            </a:br>
            <a:endParaRPr sz="1900" dirty="0"/>
          </a:p>
          <a:p>
            <a:pPr marL="457200" lvl="0" indent="-349250" rtl="0">
              <a:lnSpc>
                <a:spcPct val="90000"/>
              </a:lnSpc>
              <a:spcBef>
                <a:spcPts val="0"/>
              </a:spcBef>
              <a:spcAft>
                <a:spcPts val="0"/>
              </a:spcAft>
              <a:buSzPts val="1900"/>
              <a:buChar char="●"/>
            </a:pPr>
            <a:r>
              <a:rPr lang="en-US" sz="1900" dirty="0"/>
              <a:t>Since the time is limited, we would not consider utilizing the factors such as throughput and Byzantine nodes. These are bigger factors in real-life scenarios that might invalidate our results in a way or another</a:t>
            </a:r>
            <a:endParaRPr sz="1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4"/>
          <p:cNvSpPr txBox="1">
            <a:spLocks noGrp="1"/>
          </p:cNvSpPr>
          <p:nvPr>
            <p:ph type="body" idx="1"/>
          </p:nvPr>
        </p:nvSpPr>
        <p:spPr>
          <a:xfrm>
            <a:off x="285750" y="1043775"/>
            <a:ext cx="8572500" cy="5055600"/>
          </a:xfrm>
          <a:prstGeom prst="rect">
            <a:avLst/>
          </a:prstGeom>
          <a:noFill/>
          <a:ln>
            <a:noFill/>
          </a:ln>
        </p:spPr>
        <p:txBody>
          <a:bodyPr spcFirstLastPara="1" wrap="square" lIns="91425" tIns="45700" rIns="91425" bIns="45700" anchor="ctr" anchorCtr="0">
            <a:noAutofit/>
          </a:bodyPr>
          <a:lstStyle/>
          <a:p>
            <a:pPr marL="457200" lvl="0" indent="-349250" rtl="0">
              <a:lnSpc>
                <a:spcPct val="90000"/>
              </a:lnSpc>
              <a:spcBef>
                <a:spcPts val="1000"/>
              </a:spcBef>
              <a:spcAft>
                <a:spcPts val="0"/>
              </a:spcAft>
              <a:buSzPts val="1900"/>
              <a:buChar char="•"/>
            </a:pPr>
            <a:r>
              <a:rPr lang="en-US" sz="1900" dirty="0"/>
              <a:t>Ubuntu Linux, Python/Shell Scripts</a:t>
            </a:r>
            <a:br>
              <a:rPr lang="en-US" sz="1900" dirty="0"/>
            </a:br>
            <a:endParaRPr sz="1900" dirty="0"/>
          </a:p>
          <a:p>
            <a:pPr marL="457200" lvl="0" indent="-349250" rtl="0">
              <a:lnSpc>
                <a:spcPct val="90000"/>
              </a:lnSpc>
              <a:spcBef>
                <a:spcPts val="1000"/>
              </a:spcBef>
              <a:spcAft>
                <a:spcPts val="0"/>
              </a:spcAft>
              <a:buSzPts val="1900"/>
              <a:buChar char="•"/>
            </a:pPr>
            <a:r>
              <a:rPr lang="en-US" sz="1900" dirty="0"/>
              <a:t>8 CPUs and 8~12 GB RAM</a:t>
            </a:r>
            <a:br>
              <a:rPr lang="en-US" sz="1900" dirty="0"/>
            </a:br>
            <a:endParaRPr sz="1900" dirty="0"/>
          </a:p>
          <a:p>
            <a:pPr marL="457200" lvl="0" indent="-349250" rtl="0">
              <a:lnSpc>
                <a:spcPct val="90000"/>
              </a:lnSpc>
              <a:spcBef>
                <a:spcPts val="1000"/>
              </a:spcBef>
              <a:spcAft>
                <a:spcPts val="0"/>
              </a:spcAft>
              <a:buSzPts val="1900"/>
              <a:buChar char="•"/>
            </a:pPr>
            <a:r>
              <a:rPr lang="en-US" sz="1900" dirty="0"/>
              <a:t>BNS (</a:t>
            </a:r>
            <a:r>
              <a:rPr lang="en-US" sz="1900" dirty="0" err="1"/>
              <a:t>Blockchain</a:t>
            </a:r>
            <a:r>
              <a:rPr lang="en-US" sz="1900" dirty="0"/>
              <a:t> Network Simulator) as base</a:t>
            </a:r>
            <a:br>
              <a:rPr lang="en-US" sz="1900" dirty="0"/>
            </a:br>
            <a:endParaRPr sz="1900" dirty="0"/>
          </a:p>
          <a:p>
            <a:pPr marL="457200" lvl="0" indent="-349250" rtl="0">
              <a:lnSpc>
                <a:spcPct val="90000"/>
              </a:lnSpc>
              <a:spcBef>
                <a:spcPts val="1000"/>
              </a:spcBef>
              <a:spcAft>
                <a:spcPts val="0"/>
              </a:spcAft>
              <a:buSzPts val="1900"/>
              <a:buChar char="•"/>
            </a:pPr>
            <a:r>
              <a:rPr lang="en-US" sz="1900" dirty="0"/>
              <a:t>Majority of the implementation are in C++ through the use of NS-3 Library</a:t>
            </a:r>
            <a:br>
              <a:rPr lang="en-US" sz="1900" dirty="0"/>
            </a:br>
            <a:endParaRPr sz="1900" dirty="0"/>
          </a:p>
          <a:p>
            <a:pPr marL="457200" lvl="0" indent="-349250" rtl="0">
              <a:lnSpc>
                <a:spcPct val="90000"/>
              </a:lnSpc>
              <a:spcBef>
                <a:spcPts val="1000"/>
              </a:spcBef>
              <a:spcAft>
                <a:spcPts val="0"/>
              </a:spcAft>
              <a:buSzPts val="1900"/>
              <a:buChar char="•"/>
            </a:pPr>
            <a:r>
              <a:rPr lang="en-US" sz="1900" dirty="0"/>
              <a:t>Using Python/Shell Scripts combines with </a:t>
            </a:r>
            <a:r>
              <a:rPr lang="en-US" sz="1900" dirty="0" err="1"/>
              <a:t>Matplotlib</a:t>
            </a:r>
            <a:r>
              <a:rPr lang="en-US" sz="1900" dirty="0"/>
              <a:t> to plot graphs</a:t>
            </a:r>
            <a:br>
              <a:rPr lang="en-US" sz="1900" dirty="0"/>
            </a:br>
            <a:endParaRPr sz="1900" dirty="0"/>
          </a:p>
          <a:p>
            <a:pPr marL="457200" lvl="0" indent="-349250" rtl="0">
              <a:lnSpc>
                <a:spcPct val="90000"/>
              </a:lnSpc>
              <a:spcBef>
                <a:spcPts val="1000"/>
              </a:spcBef>
              <a:spcAft>
                <a:spcPts val="0"/>
              </a:spcAft>
              <a:buSzPts val="1900"/>
              <a:buChar char="•"/>
            </a:pPr>
            <a:r>
              <a:rPr lang="en-US" sz="1900" dirty="0"/>
              <a:t>Compare across these </a:t>
            </a:r>
            <a:r>
              <a:rPr lang="en-US" sz="1900" u="sng" dirty="0"/>
              <a:t>scenarios</a:t>
            </a:r>
            <a:r>
              <a:rPr lang="en-US" sz="1900" dirty="0"/>
              <a:t>:</a:t>
            </a:r>
            <a:br>
              <a:rPr lang="en-US" sz="1900" dirty="0"/>
            </a:br>
            <a:r>
              <a:rPr lang="en-US" sz="1900" dirty="0"/>
              <a:t>- </a:t>
            </a:r>
            <a:r>
              <a:rPr lang="en-US" sz="1900" u="sng" dirty="0"/>
              <a:t>Vanilla</a:t>
            </a:r>
            <a:r>
              <a:rPr lang="en-US" sz="1900" dirty="0"/>
              <a:t> (Unsolicited vs. Solicited)</a:t>
            </a:r>
            <a:br>
              <a:rPr lang="en-US" sz="1900" dirty="0"/>
            </a:br>
            <a:r>
              <a:rPr lang="en-US" sz="1900" dirty="0"/>
              <a:t>- </a:t>
            </a:r>
            <a:r>
              <a:rPr lang="en-US" sz="1900" u="sng" dirty="0" err="1"/>
              <a:t>KadCast</a:t>
            </a:r>
            <a:r>
              <a:rPr lang="en-US" sz="1900" dirty="0"/>
              <a:t/>
            </a:r>
            <a:br>
              <a:rPr lang="en-US" sz="1900" dirty="0"/>
            </a:br>
            <a:r>
              <a:rPr lang="en-US" sz="1900" dirty="0"/>
              <a:t>- </a:t>
            </a:r>
            <a:r>
              <a:rPr lang="en-US" sz="1900" u="sng" dirty="0" err="1"/>
              <a:t>MinCast</a:t>
            </a:r>
            <a:r>
              <a:rPr lang="en-US" sz="1900" dirty="0"/>
              <a:t> (</a:t>
            </a:r>
            <a:r>
              <a:rPr lang="en-US" sz="1900" dirty="0" err="1"/>
              <a:t>InformRatio</a:t>
            </a:r>
            <a:r>
              <a:rPr lang="en-US" sz="1900" dirty="0"/>
              <a:t> vs. Score System)</a:t>
            </a:r>
            <a:endParaRPr sz="1900" dirty="0"/>
          </a:p>
        </p:txBody>
      </p:sp>
      <p:sp>
        <p:nvSpPr>
          <p:cNvPr id="143" name="Google Shape;143;p24"/>
          <p:cNvSpPr txBox="1">
            <a:spLocks noGrp="1"/>
          </p:cNvSpPr>
          <p:nvPr>
            <p:ph type="title"/>
          </p:nvPr>
        </p:nvSpPr>
        <p:spPr>
          <a:xfrm>
            <a:off x="285750" y="200721"/>
            <a:ext cx="8572500" cy="1014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US" u="sng"/>
              <a:t>System Layouts:</a:t>
            </a:r>
            <a:endParaRPr u="sng"/>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5"/>
          <p:cNvSpPr txBox="1">
            <a:spLocks noGrp="1"/>
          </p:cNvSpPr>
          <p:nvPr>
            <p:ph type="body" idx="1"/>
          </p:nvPr>
        </p:nvSpPr>
        <p:spPr>
          <a:xfrm>
            <a:off x="285750" y="1016000"/>
            <a:ext cx="8572500" cy="4594500"/>
          </a:xfrm>
          <a:prstGeom prst="rect">
            <a:avLst/>
          </a:prstGeom>
          <a:noFill/>
          <a:ln>
            <a:noFill/>
          </a:ln>
        </p:spPr>
        <p:txBody>
          <a:bodyPr spcFirstLastPara="1" wrap="square" lIns="91425" tIns="45700" rIns="91425" bIns="45700" anchor="ctr" anchorCtr="0">
            <a:noAutofit/>
          </a:bodyPr>
          <a:lstStyle/>
          <a:p>
            <a:pPr marL="457200" lvl="0" indent="-349250" rtl="0">
              <a:lnSpc>
                <a:spcPct val="90000"/>
              </a:lnSpc>
              <a:spcBef>
                <a:spcPts val="1000"/>
              </a:spcBef>
              <a:spcAft>
                <a:spcPts val="0"/>
              </a:spcAft>
              <a:buSzPts val="1900"/>
              <a:buChar char="•"/>
            </a:pPr>
            <a:r>
              <a:rPr lang="en-US" sz="1900" u="sng" dirty="0"/>
              <a:t>Unlimited Blocks + 60 Minutes Test:</a:t>
            </a:r>
            <a:r>
              <a:rPr lang="en-US" sz="1900" dirty="0"/>
              <a:t/>
            </a:r>
            <a:br>
              <a:rPr lang="en-US" sz="1900" dirty="0"/>
            </a:br>
            <a:r>
              <a:rPr lang="en-US" sz="1900" dirty="0"/>
              <a:t>We run each scenario with unlimited blocks mined, and stop the simulation after 60 minutes.</a:t>
            </a:r>
            <a:br>
              <a:rPr lang="en-US" sz="1900" dirty="0"/>
            </a:br>
            <a:endParaRPr sz="1900" dirty="0"/>
          </a:p>
          <a:p>
            <a:pPr marL="457200" lvl="0" indent="-349250" rtl="0">
              <a:lnSpc>
                <a:spcPct val="90000"/>
              </a:lnSpc>
              <a:spcBef>
                <a:spcPts val="0"/>
              </a:spcBef>
              <a:spcAft>
                <a:spcPts val="0"/>
              </a:spcAft>
              <a:buSzPts val="1900"/>
              <a:buChar char="•"/>
            </a:pPr>
            <a:r>
              <a:rPr lang="en-US" sz="1900" u="sng" dirty="0"/>
              <a:t>Unlimited Blocks + 180 Minutes Test:</a:t>
            </a:r>
            <a:r>
              <a:rPr lang="en-US" sz="1900" dirty="0"/>
              <a:t/>
            </a:r>
            <a:br>
              <a:rPr lang="en-US" sz="1900" dirty="0"/>
            </a:br>
            <a:r>
              <a:rPr lang="en-US" sz="1900" dirty="0"/>
              <a:t>We run each scenario with unlimited blocks mined, and stop the simulation after 180 minutes.</a:t>
            </a:r>
            <a:br>
              <a:rPr lang="en-US" sz="1900" dirty="0"/>
            </a:br>
            <a:endParaRPr sz="1900" dirty="0"/>
          </a:p>
          <a:p>
            <a:pPr marL="457200" lvl="0" indent="-349250" rtl="0">
              <a:lnSpc>
                <a:spcPct val="90000"/>
              </a:lnSpc>
              <a:spcBef>
                <a:spcPts val="0"/>
              </a:spcBef>
              <a:spcAft>
                <a:spcPts val="0"/>
              </a:spcAft>
              <a:buSzPts val="1900"/>
              <a:buChar char="•"/>
            </a:pPr>
            <a:r>
              <a:rPr lang="en-US" sz="1900" u="sng" dirty="0"/>
              <a:t>1 Block + 1000 Minutes Test:</a:t>
            </a:r>
            <a:r>
              <a:rPr lang="en-US" sz="1900" dirty="0"/>
              <a:t/>
            </a:r>
            <a:br>
              <a:rPr lang="en-US" sz="1900" dirty="0"/>
            </a:br>
            <a:r>
              <a:rPr lang="en-US" sz="1900" dirty="0"/>
              <a:t>We run each scenario with exactly 1 block mined, and stop the simulation after 1000 minutes. This should give enough time for the 1 single block to be properly broadcasted to each node in the network. This is the main test that majority of our conclusions are based on.</a:t>
            </a:r>
            <a:br>
              <a:rPr lang="en-US" sz="1900" dirty="0"/>
            </a:br>
            <a:endParaRPr sz="1900" dirty="0"/>
          </a:p>
        </p:txBody>
      </p:sp>
      <p:sp>
        <p:nvSpPr>
          <p:cNvPr id="149" name="Google Shape;149;p25"/>
          <p:cNvSpPr txBox="1">
            <a:spLocks noGrp="1"/>
          </p:cNvSpPr>
          <p:nvPr>
            <p:ph type="title"/>
          </p:nvPr>
        </p:nvSpPr>
        <p:spPr>
          <a:xfrm>
            <a:off x="285750" y="200721"/>
            <a:ext cx="8572500" cy="1014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US" u="sng"/>
              <a:t>Test Methodology (1):</a:t>
            </a:r>
            <a:endParaRPr u="sng"/>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6"/>
          <p:cNvSpPr txBox="1">
            <a:spLocks noGrp="1"/>
          </p:cNvSpPr>
          <p:nvPr>
            <p:ph type="body" idx="1"/>
          </p:nvPr>
        </p:nvSpPr>
        <p:spPr>
          <a:xfrm>
            <a:off x="285750" y="1021950"/>
            <a:ext cx="8572500" cy="5074800"/>
          </a:xfrm>
          <a:prstGeom prst="rect">
            <a:avLst/>
          </a:prstGeom>
          <a:noFill/>
          <a:ln>
            <a:noFill/>
          </a:ln>
        </p:spPr>
        <p:txBody>
          <a:bodyPr spcFirstLastPara="1" wrap="square" lIns="91425" tIns="45700" rIns="91425" bIns="45700" anchor="ctr" anchorCtr="0">
            <a:noAutofit/>
          </a:bodyPr>
          <a:lstStyle/>
          <a:p>
            <a:pPr marL="457200" lvl="0" indent="-349250" rtl="0">
              <a:lnSpc>
                <a:spcPct val="90000"/>
              </a:lnSpc>
              <a:spcBef>
                <a:spcPts val="1000"/>
              </a:spcBef>
              <a:spcAft>
                <a:spcPts val="0"/>
              </a:spcAft>
              <a:buSzPts val="1900"/>
              <a:buChar char="•"/>
            </a:pPr>
            <a:r>
              <a:rPr lang="en-US" sz="1900" u="sng" dirty="0"/>
              <a:t>There are some common variables to set for consistency purposes:</a:t>
            </a:r>
            <a:r>
              <a:rPr lang="en-US" sz="1900" dirty="0"/>
              <a:t/>
            </a:r>
            <a:br>
              <a:rPr lang="en-US" sz="1900" dirty="0"/>
            </a:br>
            <a:r>
              <a:rPr lang="en-US" sz="1900" dirty="0"/>
              <a:t/>
            </a:r>
            <a:br>
              <a:rPr lang="en-US" sz="1900" dirty="0"/>
            </a:br>
            <a:r>
              <a:rPr lang="en-US" sz="1900" b="1" dirty="0"/>
              <a:t>--</a:t>
            </a:r>
            <a:r>
              <a:rPr lang="en-US" sz="1900" b="1" dirty="0" err="1"/>
              <a:t>nMiners</a:t>
            </a:r>
            <a:r>
              <a:rPr lang="en-US" sz="1900" b="1" dirty="0"/>
              <a:t>=16:</a:t>
            </a:r>
            <a:r>
              <a:rPr lang="en-US" sz="1900" dirty="0"/>
              <a:t> We set the number of miners to only 16.</a:t>
            </a:r>
            <a:br>
              <a:rPr lang="en-US" sz="1900" dirty="0"/>
            </a:br>
            <a:r>
              <a:rPr lang="en-US" sz="1900" dirty="0"/>
              <a:t/>
            </a:r>
            <a:br>
              <a:rPr lang="en-US" sz="1900" dirty="0"/>
            </a:br>
            <a:r>
              <a:rPr lang="en-US" sz="1900" b="1" dirty="0"/>
              <a:t>--</a:t>
            </a:r>
            <a:r>
              <a:rPr lang="en-US" sz="1900" b="1" dirty="0" err="1"/>
              <a:t>nPeers</a:t>
            </a:r>
            <a:r>
              <a:rPr lang="en-US" sz="1900" b="1" dirty="0"/>
              <a:t>=500:</a:t>
            </a:r>
            <a:r>
              <a:rPr lang="en-US" sz="1900" dirty="0"/>
              <a:t> We set the number of Peers to 500.</a:t>
            </a:r>
            <a:br>
              <a:rPr lang="en-US" sz="1900" dirty="0"/>
            </a:br>
            <a:r>
              <a:rPr lang="en-US" sz="1900" dirty="0"/>
              <a:t/>
            </a:r>
            <a:br>
              <a:rPr lang="en-US" sz="1900" dirty="0"/>
            </a:br>
            <a:r>
              <a:rPr lang="en-US" sz="1900" b="1" dirty="0"/>
              <a:t>--</a:t>
            </a:r>
            <a:r>
              <a:rPr lang="en-US" sz="1900" b="1" dirty="0" err="1"/>
              <a:t>nMinutes</a:t>
            </a:r>
            <a:r>
              <a:rPr lang="en-US" sz="1900" b="1" dirty="0"/>
              <a:t>=60/180/1000:</a:t>
            </a:r>
            <a:r>
              <a:rPr lang="en-US" sz="1900" dirty="0"/>
              <a:t> We set the number of minutes to 60, 180, 1000.</a:t>
            </a:r>
            <a:br>
              <a:rPr lang="en-US" sz="1900" dirty="0"/>
            </a:br>
            <a:r>
              <a:rPr lang="en-US" sz="1900" dirty="0"/>
              <a:t/>
            </a:r>
            <a:br>
              <a:rPr lang="en-US" sz="1900" dirty="0"/>
            </a:br>
            <a:r>
              <a:rPr lang="en-US" sz="1900" b="1" dirty="0"/>
              <a:t>--</a:t>
            </a:r>
            <a:r>
              <a:rPr lang="en-US" sz="1900" b="1" dirty="0" err="1"/>
              <a:t>nBlocks</a:t>
            </a:r>
            <a:r>
              <a:rPr lang="en-US" sz="1900" b="1" dirty="0"/>
              <a:t>=0/1:</a:t>
            </a:r>
            <a:r>
              <a:rPr lang="en-US" sz="1900" dirty="0"/>
              <a:t> We set the number of blocks to be mined to 0, 1.</a:t>
            </a:r>
            <a:br>
              <a:rPr lang="en-US" sz="1900" dirty="0"/>
            </a:br>
            <a:r>
              <a:rPr lang="en-US" sz="1900" dirty="0"/>
              <a:t/>
            </a:r>
            <a:br>
              <a:rPr lang="en-US" sz="1900" dirty="0"/>
            </a:br>
            <a:r>
              <a:rPr lang="en-US" sz="1900" b="1" dirty="0"/>
              <a:t>--</a:t>
            </a:r>
            <a:r>
              <a:rPr lang="en-US" sz="1900" b="1" dirty="0" err="1"/>
              <a:t>kadBeta</a:t>
            </a:r>
            <a:r>
              <a:rPr lang="en-US" sz="1900" b="1" dirty="0"/>
              <a:t>=3/5:</a:t>
            </a:r>
            <a:r>
              <a:rPr lang="en-US" sz="1900" dirty="0"/>
              <a:t> We set the number of parallel broadcasts to 3 or 5.</a:t>
            </a:r>
            <a:br>
              <a:rPr lang="en-US" sz="1900" dirty="0"/>
            </a:br>
            <a:r>
              <a:rPr lang="en-US" sz="1900" dirty="0"/>
              <a:t>                             (We will add more details about this later)</a:t>
            </a:r>
            <a:br>
              <a:rPr lang="en-US" sz="1900" dirty="0"/>
            </a:br>
            <a:r>
              <a:rPr lang="en-US" sz="1900" dirty="0"/>
              <a:t/>
            </a:r>
            <a:br>
              <a:rPr lang="en-US" sz="1900" dirty="0"/>
            </a:br>
            <a:r>
              <a:rPr lang="en-US" sz="1900" b="1" dirty="0"/>
              <a:t>--net=vanilla/</a:t>
            </a:r>
            <a:r>
              <a:rPr lang="en-US" sz="1900" b="1" dirty="0" err="1"/>
              <a:t>kadcast</a:t>
            </a:r>
            <a:r>
              <a:rPr lang="en-US" sz="1900" b="1" dirty="0"/>
              <a:t>/</a:t>
            </a:r>
            <a:r>
              <a:rPr lang="en-US" sz="1900" b="1" dirty="0" err="1"/>
              <a:t>mincast</a:t>
            </a:r>
            <a:r>
              <a:rPr lang="en-US" sz="1900" b="1" dirty="0"/>
              <a:t>:</a:t>
            </a:r>
            <a:r>
              <a:rPr lang="en-US" sz="1900" dirty="0"/>
              <a:t> We set the strategy to vanilla, </a:t>
            </a:r>
            <a:r>
              <a:rPr lang="en-US" sz="1900" dirty="0" err="1"/>
              <a:t>kadcast</a:t>
            </a:r>
            <a:r>
              <a:rPr lang="en-US" sz="1900" dirty="0"/>
              <a:t>, </a:t>
            </a:r>
            <a:r>
              <a:rPr lang="en-US" sz="1900" dirty="0" err="1"/>
              <a:t>mincast</a:t>
            </a:r>
            <a:r>
              <a:rPr lang="en-US" sz="1900" dirty="0"/>
              <a:t>.</a:t>
            </a:r>
            <a:br>
              <a:rPr lang="en-US" sz="1900" dirty="0"/>
            </a:br>
            <a:endParaRPr sz="1900" dirty="0"/>
          </a:p>
          <a:p>
            <a:pPr marL="457200" lvl="0" indent="-349250" rtl="0">
              <a:lnSpc>
                <a:spcPct val="90000"/>
              </a:lnSpc>
              <a:spcBef>
                <a:spcPts val="0"/>
              </a:spcBef>
              <a:spcAft>
                <a:spcPts val="0"/>
              </a:spcAft>
              <a:buSzPts val="1900"/>
              <a:buChar char="•"/>
            </a:pPr>
            <a:r>
              <a:rPr lang="en-US" sz="1900" u="sng" dirty="0"/>
              <a:t>All the other variables are using default values set in BNS, and we will mention specific ones that only work in specific scenarios.</a:t>
            </a:r>
            <a:r>
              <a:rPr lang="en-US" sz="1900" dirty="0"/>
              <a:t/>
            </a:r>
            <a:br>
              <a:rPr lang="en-US" sz="1900" dirty="0"/>
            </a:br>
            <a:endParaRPr sz="1900" dirty="0"/>
          </a:p>
        </p:txBody>
      </p:sp>
      <p:sp>
        <p:nvSpPr>
          <p:cNvPr id="155" name="Google Shape;155;p26"/>
          <p:cNvSpPr txBox="1">
            <a:spLocks noGrp="1"/>
          </p:cNvSpPr>
          <p:nvPr>
            <p:ph type="title"/>
          </p:nvPr>
        </p:nvSpPr>
        <p:spPr>
          <a:xfrm>
            <a:off x="285750" y="200721"/>
            <a:ext cx="8572500" cy="1014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US" u="sng"/>
              <a:t>Test Methodology (2):</a:t>
            </a:r>
            <a:endParaRPr u="sng"/>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7"/>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+ 60 Minutes Test (kadBeta=3):</a:t>
            </a:r>
            <a:endParaRPr sz="2800" u="sng"/>
          </a:p>
        </p:txBody>
      </p:sp>
      <p:sp>
        <p:nvSpPr>
          <p:cNvPr id="161" name="Google Shape;161;p27"/>
          <p:cNvSpPr txBox="1">
            <a:spLocks noGrp="1"/>
          </p:cNvSpPr>
          <p:nvPr>
            <p:ph type="body" idx="1"/>
          </p:nvPr>
        </p:nvSpPr>
        <p:spPr>
          <a:xfrm>
            <a:off x="285750" y="901278"/>
            <a:ext cx="8572500" cy="3005400"/>
          </a:xfrm>
          <a:prstGeom prst="rect">
            <a:avLst/>
          </a:prstGeom>
          <a:noFill/>
          <a:ln>
            <a:noFill/>
          </a:ln>
        </p:spPr>
        <p:txBody>
          <a:bodyPr spcFirstLastPara="1" wrap="square" lIns="91425" tIns="45700" rIns="91425" bIns="45700" anchor="ctr" anchorCtr="0">
            <a:noAutofit/>
          </a:bodyPr>
          <a:lstStyle/>
          <a:p>
            <a:pPr marL="457200" lvl="0" indent="-330200" rtl="0">
              <a:lnSpc>
                <a:spcPct val="90000"/>
              </a:lnSpc>
              <a:spcBef>
                <a:spcPts val="0"/>
              </a:spcBef>
              <a:spcAft>
                <a:spcPts val="0"/>
              </a:spcAft>
              <a:buSzPts val="1600"/>
              <a:buChar char="•"/>
            </a:pPr>
            <a:r>
              <a:rPr lang="en-US" sz="1600" dirty="0"/>
              <a:t>We initially try to use this test to justify our optimization strategy. However, we have found that due to the randomness in mining, the miner would mine different amount of blocks within same time range.</a:t>
            </a:r>
            <a:br>
              <a:rPr lang="en-US" sz="1600" dirty="0"/>
            </a:br>
            <a:endParaRPr sz="1600" dirty="0"/>
          </a:p>
          <a:p>
            <a:pPr marL="457200" lvl="0" indent="-330200" rtl="0">
              <a:lnSpc>
                <a:spcPct val="90000"/>
              </a:lnSpc>
              <a:spcBef>
                <a:spcPts val="0"/>
              </a:spcBef>
              <a:spcAft>
                <a:spcPts val="0"/>
              </a:spcAft>
              <a:buSzPts val="1600"/>
              <a:buChar char="•"/>
            </a:pPr>
            <a:r>
              <a:rPr lang="en-US" sz="1600" dirty="0"/>
              <a:t>As you can see in the data, all the runs have different amount of blocks being mined (from as low as 2 to as high as 9 blocks within 60 minutes), which would impact the results such as the overall coverage rate and the block propagation time.</a:t>
            </a:r>
            <a:br>
              <a:rPr lang="en-US" sz="1600" dirty="0"/>
            </a:br>
            <a:endParaRPr sz="1600" dirty="0"/>
          </a:p>
          <a:p>
            <a:pPr marL="457200" lvl="0" indent="-330200" rtl="0">
              <a:lnSpc>
                <a:spcPct val="90000"/>
              </a:lnSpc>
              <a:spcBef>
                <a:spcPts val="0"/>
              </a:spcBef>
              <a:spcAft>
                <a:spcPts val="0"/>
              </a:spcAft>
              <a:buSzPts val="1600"/>
              <a:buChar char="•"/>
            </a:pPr>
            <a:r>
              <a:rPr lang="en-US" sz="1600" dirty="0"/>
              <a:t>Also, considering 60 minutes certain blocks may not have long enough to be properly broadcasted to all nodes, leading to a reduction in coverage rate.</a:t>
            </a:r>
            <a:endParaRPr sz="1600" dirty="0"/>
          </a:p>
        </p:txBody>
      </p:sp>
      <p:sp>
        <p:nvSpPr>
          <p:cNvPr id="162" name="Google Shape;162;p27"/>
          <p:cNvSpPr txBox="1">
            <a:spLocks noGrp="1"/>
          </p:cNvSpPr>
          <p:nvPr>
            <p:ph type="body" idx="1"/>
          </p:nvPr>
        </p:nvSpPr>
        <p:spPr>
          <a:xfrm>
            <a:off x="603706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1100"/>
              <a:buFont typeface="Arial"/>
              <a:buNone/>
            </a:pPr>
            <a:r>
              <a:rPr lang="en-US" sz="900" b="1" u="sng"/>
              <a:t>MinCast noScore kadBeta=3:</a:t>
            </a:r>
            <a:br>
              <a:rPr lang="en-US" sz="900" b="1" u="sng"/>
            </a:br>
            <a:r>
              <a:rPr lang="en-US" sz="900"/>
              <a:t/>
            </a:r>
            <a:br>
              <a:rPr lang="en-US" sz="900"/>
            </a:br>
            <a:r>
              <a:rPr lang="en-US" sz="900"/>
              <a:t>Median TTLB: 5155</a:t>
            </a:r>
            <a:endParaRPr sz="900"/>
          </a:p>
          <a:p>
            <a:pPr marL="0" lvl="0" indent="0" algn="l" rtl="0">
              <a:spcBef>
                <a:spcPts val="0"/>
              </a:spcBef>
              <a:spcAft>
                <a:spcPts val="0"/>
              </a:spcAft>
              <a:buClr>
                <a:schemeClr val="dk1"/>
              </a:buClr>
              <a:buSzPts val="1100"/>
              <a:buFont typeface="Arial"/>
              <a:buNone/>
            </a:pPr>
            <a:r>
              <a:rPr lang="en-US" sz="900"/>
              <a:t>Coverage: 0.912</a:t>
            </a:r>
            <a:endParaRPr sz="900"/>
          </a:p>
          <a:p>
            <a:pPr marL="0" lvl="0" indent="0" algn="l" rtl="0">
              <a:spcBef>
                <a:spcPts val="0"/>
              </a:spcBef>
              <a:spcAft>
                <a:spcPts val="0"/>
              </a:spcAft>
              <a:buClr>
                <a:schemeClr val="dk1"/>
              </a:buClr>
              <a:buSzPts val="1100"/>
              <a:buFont typeface="Arial"/>
              <a:buNone/>
            </a:pPr>
            <a:r>
              <a:rPr lang="en-US" sz="900"/>
              <a:t>Total number of mined blocks: 2</a:t>
            </a:r>
            <a:br>
              <a:rPr lang="en-US" sz="900"/>
            </a:br>
            <a:r>
              <a:rPr lang="en-US" sz="900"/>
              <a:t>top block Height: 2</a:t>
            </a:r>
            <a:endParaRPr sz="900"/>
          </a:p>
          <a:p>
            <a:pPr marL="0" lvl="0" indent="0" algn="l" rtl="0">
              <a:spcBef>
                <a:spcPts val="0"/>
              </a:spcBef>
              <a:spcAft>
                <a:spcPts val="0"/>
              </a:spcAft>
              <a:buClr>
                <a:schemeClr val="dk1"/>
              </a:buClr>
              <a:buSzPts val="1100"/>
              <a:buFont typeface="Arial"/>
              <a:buNone/>
            </a:pPr>
            <a:r>
              <a:rPr lang="en-US" sz="900"/>
              <a:t>Stale rate: 0</a:t>
            </a:r>
            <a:br>
              <a:rPr lang="en-US" sz="900"/>
            </a:br>
            <a:r>
              <a:rPr lang="en-US" sz="900"/>
              <a:t>totalTraffic: 2.168526e+09</a:t>
            </a:r>
            <a:br>
              <a:rPr lang="en-US" sz="900"/>
            </a:br>
            <a:r>
              <a:rPr lang="en-US" sz="900"/>
              <a:t>overheadRatio: 1.3467</a:t>
            </a:r>
            <a:endParaRPr sz="900"/>
          </a:p>
        </p:txBody>
      </p:sp>
      <p:sp>
        <p:nvSpPr>
          <p:cNvPr id="163" name="Google Shape;163;p27"/>
          <p:cNvSpPr txBox="1">
            <a:spLocks noGrp="1"/>
          </p:cNvSpPr>
          <p:nvPr>
            <p:ph type="body" idx="1"/>
          </p:nvPr>
        </p:nvSpPr>
        <p:spPr>
          <a:xfrm>
            <a:off x="603707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1100"/>
              <a:buFont typeface="Arial"/>
              <a:buNone/>
            </a:pPr>
            <a:r>
              <a:rPr lang="en-US" sz="900" b="1" u="sng"/>
              <a:t>MinCast Score kadBeta=3:</a:t>
            </a:r>
            <a:r>
              <a:rPr lang="en-US" sz="900"/>
              <a:t/>
            </a:r>
            <a:br>
              <a:rPr lang="en-US" sz="900"/>
            </a:br>
            <a:r>
              <a:rPr lang="en-US" sz="900"/>
              <a:t/>
            </a:r>
            <a:br>
              <a:rPr lang="en-US" sz="900"/>
            </a:br>
            <a:r>
              <a:rPr lang="en-US" sz="900"/>
              <a:t>Median TTLB: 17779.1</a:t>
            </a:r>
            <a:endParaRPr sz="900"/>
          </a:p>
          <a:p>
            <a:pPr marL="0" lvl="0" indent="0" algn="l" rtl="0">
              <a:lnSpc>
                <a:spcPct val="90000"/>
              </a:lnSpc>
              <a:spcBef>
                <a:spcPts val="0"/>
              </a:spcBef>
              <a:spcAft>
                <a:spcPts val="0"/>
              </a:spcAft>
              <a:buClr>
                <a:schemeClr val="dk1"/>
              </a:buClr>
              <a:buSzPts val="1100"/>
              <a:buFont typeface="Arial"/>
              <a:buNone/>
            </a:pPr>
            <a:r>
              <a:rPr lang="en-US" sz="900"/>
              <a:t>Coverage: 0.864</a:t>
            </a:r>
            <a:endParaRPr sz="900"/>
          </a:p>
          <a:p>
            <a:pPr marL="0" lvl="0" indent="0" algn="l" rtl="0">
              <a:lnSpc>
                <a:spcPct val="90000"/>
              </a:lnSpc>
              <a:spcBef>
                <a:spcPts val="0"/>
              </a:spcBef>
              <a:spcAft>
                <a:spcPts val="0"/>
              </a:spcAft>
              <a:buClr>
                <a:schemeClr val="dk1"/>
              </a:buClr>
              <a:buSzPts val="1100"/>
              <a:buFont typeface="Arial"/>
              <a:buNone/>
            </a:pPr>
            <a:r>
              <a:rPr lang="en-US" sz="900"/>
              <a:t>Total number of mined blocks: 5</a:t>
            </a:r>
            <a:br>
              <a:rPr lang="en-US" sz="900"/>
            </a:br>
            <a:r>
              <a:rPr lang="en-US" sz="900"/>
              <a:t>top block Height: 5</a:t>
            </a:r>
            <a:endParaRPr sz="900"/>
          </a:p>
          <a:p>
            <a:pPr marL="0" lvl="0" indent="0" algn="l" rtl="0">
              <a:lnSpc>
                <a:spcPct val="90000"/>
              </a:lnSpc>
              <a:spcBef>
                <a:spcPts val="0"/>
              </a:spcBef>
              <a:spcAft>
                <a:spcPts val="0"/>
              </a:spcAft>
              <a:buClr>
                <a:schemeClr val="dk1"/>
              </a:buClr>
              <a:buSzPts val="1100"/>
              <a:buFont typeface="Arial"/>
              <a:buNone/>
            </a:pPr>
            <a:r>
              <a:rPr lang="en-US" sz="900"/>
              <a:t>Stale rate: 0</a:t>
            </a:r>
            <a:br>
              <a:rPr lang="en-US" sz="900"/>
            </a:br>
            <a:r>
              <a:rPr lang="en-US" sz="900"/>
              <a:t>totalTraffic: 4.46144e+09</a:t>
            </a:r>
            <a:br>
              <a:rPr lang="en-US" sz="900"/>
            </a:br>
            <a:r>
              <a:rPr lang="en-US" sz="900"/>
              <a:t>overheadRatio: 0.830716</a:t>
            </a:r>
            <a:endParaRPr sz="900">
              <a:solidFill>
                <a:srgbClr val="FF0000"/>
              </a:solidFill>
            </a:endParaRPr>
          </a:p>
        </p:txBody>
      </p:sp>
      <p:sp>
        <p:nvSpPr>
          <p:cNvPr id="164" name="Google Shape;164;p27"/>
          <p:cNvSpPr txBox="1">
            <a:spLocks noGrp="1"/>
          </p:cNvSpPr>
          <p:nvPr>
            <p:ph type="body" idx="1"/>
          </p:nvPr>
        </p:nvSpPr>
        <p:spPr>
          <a:xfrm>
            <a:off x="3270596"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KadCast kadBeta=3:</a:t>
            </a:r>
            <a:br>
              <a:rPr lang="en-US" sz="900" b="1" u="sng"/>
            </a:br>
            <a:r>
              <a:rPr lang="en-US" sz="900"/>
              <a:t/>
            </a:r>
            <a:br>
              <a:rPr lang="en-US" sz="900"/>
            </a:br>
            <a:r>
              <a:rPr lang="en-US" sz="900"/>
              <a:t>Median TTLB: 7685.22</a:t>
            </a:r>
            <a:endParaRPr sz="900"/>
          </a:p>
          <a:p>
            <a:pPr marL="0" lvl="0" indent="0" algn="l" rtl="0">
              <a:spcBef>
                <a:spcPts val="0"/>
              </a:spcBef>
              <a:spcAft>
                <a:spcPts val="0"/>
              </a:spcAft>
              <a:buClr>
                <a:schemeClr val="dk1"/>
              </a:buClr>
              <a:buSzPts val="1100"/>
              <a:buFont typeface="Arial"/>
              <a:buNone/>
            </a:pPr>
            <a:r>
              <a:rPr lang="en-US" sz="900"/>
              <a:t>Coverage: 0.917333</a:t>
            </a:r>
            <a:endParaRPr sz="900"/>
          </a:p>
          <a:p>
            <a:pPr marL="0" lvl="0" indent="0" algn="l" rtl="0">
              <a:spcBef>
                <a:spcPts val="0"/>
              </a:spcBef>
              <a:spcAft>
                <a:spcPts val="0"/>
              </a:spcAft>
              <a:buClr>
                <a:schemeClr val="dk1"/>
              </a:buClr>
              <a:buSzPts val="1100"/>
              <a:buFont typeface="Arial"/>
              <a:buNone/>
            </a:pPr>
            <a:r>
              <a:rPr lang="en-US" sz="900"/>
              <a:t>Total number of mined blocks: 9</a:t>
            </a:r>
            <a:br>
              <a:rPr lang="en-US" sz="900"/>
            </a:br>
            <a:r>
              <a:rPr lang="en-US" sz="900"/>
              <a:t>top block Height: 9</a:t>
            </a:r>
            <a:endParaRPr sz="900"/>
          </a:p>
          <a:p>
            <a:pPr marL="0" lvl="0" indent="0" algn="l" rtl="0">
              <a:spcBef>
                <a:spcPts val="0"/>
              </a:spcBef>
              <a:spcAft>
                <a:spcPts val="0"/>
              </a:spcAft>
              <a:buClr>
                <a:schemeClr val="dk1"/>
              </a:buClr>
              <a:buSzPts val="1100"/>
              <a:buFont typeface="Arial"/>
              <a:buNone/>
            </a:pPr>
            <a:r>
              <a:rPr lang="en-US" sz="900"/>
              <a:t>Stale rate: 0</a:t>
            </a:r>
            <a:br>
              <a:rPr lang="en-US" sz="900"/>
            </a:br>
            <a:r>
              <a:rPr lang="en-US" sz="900"/>
              <a:t>totalTraffic: 1.95708e+10</a:t>
            </a:r>
            <a:br>
              <a:rPr lang="en-US" sz="900"/>
            </a:br>
            <a:r>
              <a:rPr lang="en-US" sz="900"/>
              <a:t>overheadRatio: 3.42817</a:t>
            </a:r>
            <a:endParaRPr sz="900"/>
          </a:p>
        </p:txBody>
      </p:sp>
      <p:sp>
        <p:nvSpPr>
          <p:cNvPr id="165" name="Google Shape;165;p27"/>
          <p:cNvSpPr txBox="1">
            <a:spLocks noGrp="1"/>
          </p:cNvSpPr>
          <p:nvPr>
            <p:ph type="body" idx="1"/>
          </p:nvPr>
        </p:nvSpPr>
        <p:spPr>
          <a:xfrm>
            <a:off x="50412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Solicited:</a:t>
            </a:r>
            <a:br>
              <a:rPr lang="en-US" sz="900" b="1" u="sng"/>
            </a:br>
            <a:r>
              <a:rPr lang="en-US" sz="900"/>
              <a:t/>
            </a:r>
            <a:br>
              <a:rPr lang="en-US" sz="900"/>
            </a:br>
            <a:r>
              <a:rPr lang="en-US" sz="900"/>
              <a:t>Median TTLB: 7310</a:t>
            </a:r>
            <a:endParaRPr sz="900"/>
          </a:p>
          <a:p>
            <a:pPr marL="0" lvl="0" indent="0" algn="l" rtl="0">
              <a:spcBef>
                <a:spcPts val="0"/>
              </a:spcBef>
              <a:spcAft>
                <a:spcPts val="0"/>
              </a:spcAft>
              <a:buClr>
                <a:schemeClr val="dk1"/>
              </a:buClr>
              <a:buSzPts val="1100"/>
              <a:buFont typeface="Arial"/>
              <a:buNone/>
            </a:pPr>
            <a:r>
              <a:rPr lang="en-US" sz="900"/>
              <a:t>Coverage: 0.93</a:t>
            </a:r>
            <a:endParaRPr sz="900"/>
          </a:p>
          <a:p>
            <a:pPr marL="0" lvl="0" indent="0" algn="l" rtl="0">
              <a:spcBef>
                <a:spcPts val="0"/>
              </a:spcBef>
              <a:spcAft>
                <a:spcPts val="0"/>
              </a:spcAft>
              <a:buClr>
                <a:schemeClr val="dk1"/>
              </a:buClr>
              <a:buSzPts val="1100"/>
              <a:buFont typeface="Arial"/>
              <a:buNone/>
            </a:pPr>
            <a:r>
              <a:rPr lang="en-US" sz="900"/>
              <a:t>Total number of mined blocks: 2</a:t>
            </a:r>
            <a:br>
              <a:rPr lang="en-US" sz="900"/>
            </a:br>
            <a:r>
              <a:rPr lang="en-US" sz="900"/>
              <a:t>top block Height: 2</a:t>
            </a:r>
            <a:endParaRPr sz="900"/>
          </a:p>
          <a:p>
            <a:pPr marL="0" lvl="0" indent="0" algn="l" rtl="0">
              <a:spcBef>
                <a:spcPts val="0"/>
              </a:spcBef>
              <a:spcAft>
                <a:spcPts val="0"/>
              </a:spcAft>
              <a:buClr>
                <a:schemeClr val="dk1"/>
              </a:buClr>
              <a:buSzPts val="1100"/>
              <a:buFont typeface="Arial"/>
              <a:buNone/>
            </a:pPr>
            <a:r>
              <a:rPr lang="en-US" sz="900"/>
              <a:t>Stale rate: 0</a:t>
            </a:r>
            <a:br>
              <a:rPr lang="en-US" sz="900"/>
            </a:br>
            <a:r>
              <a:rPr lang="en-US" sz="900"/>
              <a:t>totalTraffic: 1.49008e+09</a:t>
            </a:r>
            <a:br>
              <a:rPr lang="en-US" sz="900"/>
            </a:br>
            <a:r>
              <a:rPr lang="en-US" sz="900"/>
              <a:t>overheadRatio: 0.596651</a:t>
            </a:r>
            <a:br>
              <a:rPr lang="en-US" sz="900"/>
            </a:br>
            <a:endParaRPr sz="900" b="1" u="sng"/>
          </a:p>
        </p:txBody>
      </p:sp>
      <p:sp>
        <p:nvSpPr>
          <p:cNvPr id="166" name="Google Shape;166;p27"/>
          <p:cNvSpPr txBox="1">
            <a:spLocks noGrp="1"/>
          </p:cNvSpPr>
          <p:nvPr>
            <p:ph type="body" idx="1"/>
          </p:nvPr>
        </p:nvSpPr>
        <p:spPr>
          <a:xfrm>
            <a:off x="50412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UnSolicited:</a:t>
            </a:r>
            <a:br>
              <a:rPr lang="en-US" sz="900" b="1" u="sng"/>
            </a:br>
            <a:r>
              <a:rPr lang="en-US" sz="900"/>
              <a:t/>
            </a:r>
            <a:br>
              <a:rPr lang="en-US" sz="900"/>
            </a:br>
            <a:r>
              <a:rPr lang="en-US" sz="900"/>
              <a:t>Command …… terminated with signal SIGKILL.</a:t>
            </a:r>
            <a:br>
              <a:rPr lang="en-US" sz="900"/>
            </a:br>
            <a:r>
              <a:rPr lang="en-US" sz="900"/>
              <a:t/>
            </a:r>
            <a:br>
              <a:rPr lang="en-US" sz="900"/>
            </a:br>
            <a:r>
              <a:rPr lang="en-US" sz="900"/>
              <a:t>Runs out of memory with a single block in our test.</a:t>
            </a:r>
            <a:endParaRPr sz="900"/>
          </a:p>
          <a:p>
            <a:pPr marL="0" lvl="0" indent="0" algn="l" rtl="0">
              <a:lnSpc>
                <a:spcPct val="90000"/>
              </a:lnSpc>
              <a:spcBef>
                <a:spcPts val="0"/>
              </a:spcBef>
              <a:spcAft>
                <a:spcPts val="0"/>
              </a:spcAft>
              <a:buClr>
                <a:schemeClr val="dk1"/>
              </a:buClr>
              <a:buSzPts val="1100"/>
              <a:buFont typeface="Arial"/>
              <a:buNone/>
            </a:pPr>
            <a:endParaRPr sz="900" b="1" u="sng"/>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8"/>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+ 60 Minutes Test (kadBeta=3):</a:t>
            </a:r>
            <a:endParaRPr sz="2800" u="sng"/>
          </a:p>
        </p:txBody>
      </p:sp>
      <p:sp>
        <p:nvSpPr>
          <p:cNvPr id="172" name="Google Shape;172;p28"/>
          <p:cNvSpPr txBox="1"/>
          <p:nvPr/>
        </p:nvSpPr>
        <p:spPr>
          <a:xfrm>
            <a:off x="1515800" y="1072450"/>
            <a:ext cx="58935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Clr>
                <a:srgbClr val="A7934B"/>
              </a:buClr>
              <a:buSzPts val="3240"/>
              <a:buFont typeface="Roboto"/>
              <a:buNone/>
            </a:pPr>
            <a:r>
              <a:rPr lang="en-US" sz="2800" b="1">
                <a:solidFill>
                  <a:srgbClr val="A7934B"/>
                </a:solidFill>
                <a:latin typeface="Roboto"/>
                <a:ea typeface="Roboto"/>
                <a:cs typeface="Roboto"/>
                <a:sym typeface="Roboto"/>
              </a:rPr>
              <a:t>First Block Metrics</a:t>
            </a:r>
            <a:endParaRPr sz="2800" b="1">
              <a:solidFill>
                <a:srgbClr val="A7934B"/>
              </a:solidFill>
              <a:latin typeface="Roboto"/>
              <a:ea typeface="Roboto"/>
              <a:cs typeface="Roboto"/>
              <a:sym typeface="Roboto"/>
            </a:endParaRPr>
          </a:p>
        </p:txBody>
      </p:sp>
      <p:pic>
        <p:nvPicPr>
          <p:cNvPr id="173" name="Google Shape;173;p28"/>
          <p:cNvPicPr preferRelativeResize="0"/>
          <p:nvPr/>
        </p:nvPicPr>
        <p:blipFill rotWithShape="1">
          <a:blip r:embed="rId3">
            <a:alphaModFix/>
          </a:blip>
          <a:srcRect l="7291" r="7333" b="5775"/>
          <a:stretch/>
        </p:blipFill>
        <p:spPr>
          <a:xfrm>
            <a:off x="796300" y="1639450"/>
            <a:ext cx="7546874" cy="44247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9"/>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+ 60 Minutes Test (kadBeta=3):</a:t>
            </a:r>
            <a:endParaRPr sz="2800" u="sng"/>
          </a:p>
        </p:txBody>
      </p:sp>
      <p:sp>
        <p:nvSpPr>
          <p:cNvPr id="179" name="Google Shape;179;p29"/>
          <p:cNvSpPr txBox="1"/>
          <p:nvPr/>
        </p:nvSpPr>
        <p:spPr>
          <a:xfrm>
            <a:off x="872850" y="1072450"/>
            <a:ext cx="71643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2800" b="1">
                <a:solidFill>
                  <a:srgbClr val="A7934B"/>
                </a:solidFill>
                <a:latin typeface="Roboto"/>
                <a:ea typeface="Roboto"/>
                <a:cs typeface="Roboto"/>
                <a:sym typeface="Roboto"/>
              </a:rPr>
              <a:t>Mincast (noScore) All Blocks Performance</a:t>
            </a:r>
            <a:endParaRPr sz="2800" b="1">
              <a:solidFill>
                <a:srgbClr val="A7934B"/>
              </a:solidFill>
              <a:latin typeface="Roboto"/>
              <a:ea typeface="Roboto"/>
              <a:cs typeface="Roboto"/>
              <a:sym typeface="Roboto"/>
            </a:endParaRPr>
          </a:p>
        </p:txBody>
      </p:sp>
      <p:pic>
        <p:nvPicPr>
          <p:cNvPr id="180" name="Google Shape;180;p29"/>
          <p:cNvPicPr preferRelativeResize="0"/>
          <p:nvPr/>
        </p:nvPicPr>
        <p:blipFill rotWithShape="1">
          <a:blip r:embed="rId3">
            <a:alphaModFix/>
          </a:blip>
          <a:srcRect l="8147" r="7336" b="6428"/>
          <a:stretch/>
        </p:blipFill>
        <p:spPr>
          <a:xfrm>
            <a:off x="872850" y="1715650"/>
            <a:ext cx="7470326" cy="43941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0"/>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+ 60 Minutes Test (kadBeta=3):</a:t>
            </a:r>
            <a:endParaRPr sz="2800" u="sng"/>
          </a:p>
        </p:txBody>
      </p:sp>
      <p:sp>
        <p:nvSpPr>
          <p:cNvPr id="186" name="Google Shape;186;p30"/>
          <p:cNvSpPr txBox="1"/>
          <p:nvPr/>
        </p:nvSpPr>
        <p:spPr>
          <a:xfrm>
            <a:off x="872850" y="1072450"/>
            <a:ext cx="71643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2800" b="1">
                <a:solidFill>
                  <a:srgbClr val="A7934B"/>
                </a:solidFill>
                <a:latin typeface="Roboto"/>
                <a:ea typeface="Roboto"/>
                <a:cs typeface="Roboto"/>
                <a:sym typeface="Roboto"/>
              </a:rPr>
              <a:t>Mincast (Score) All Blocks Performance</a:t>
            </a:r>
            <a:endParaRPr sz="2800" b="1">
              <a:solidFill>
                <a:srgbClr val="A7934B"/>
              </a:solidFill>
              <a:latin typeface="Roboto"/>
              <a:ea typeface="Roboto"/>
              <a:cs typeface="Roboto"/>
              <a:sym typeface="Roboto"/>
            </a:endParaRPr>
          </a:p>
        </p:txBody>
      </p:sp>
      <p:pic>
        <p:nvPicPr>
          <p:cNvPr id="187" name="Google Shape;187;p30"/>
          <p:cNvPicPr preferRelativeResize="0"/>
          <p:nvPr/>
        </p:nvPicPr>
        <p:blipFill rotWithShape="1">
          <a:blip r:embed="rId3">
            <a:alphaModFix/>
          </a:blip>
          <a:srcRect l="8147" r="7861" b="6428"/>
          <a:stretch/>
        </p:blipFill>
        <p:spPr>
          <a:xfrm>
            <a:off x="872850" y="1715650"/>
            <a:ext cx="7424402" cy="4394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1"/>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+ 60 Minutes Test (kadBeta=5):</a:t>
            </a:r>
            <a:endParaRPr sz="2800" u="sng"/>
          </a:p>
        </p:txBody>
      </p:sp>
      <p:sp>
        <p:nvSpPr>
          <p:cNvPr id="193" name="Google Shape;193;p31"/>
          <p:cNvSpPr txBox="1">
            <a:spLocks noGrp="1"/>
          </p:cNvSpPr>
          <p:nvPr>
            <p:ph type="body" idx="1"/>
          </p:nvPr>
        </p:nvSpPr>
        <p:spPr>
          <a:xfrm>
            <a:off x="285750" y="901278"/>
            <a:ext cx="8572500" cy="3005400"/>
          </a:xfrm>
          <a:prstGeom prst="rect">
            <a:avLst/>
          </a:prstGeom>
          <a:noFill/>
          <a:ln>
            <a:noFill/>
          </a:ln>
        </p:spPr>
        <p:txBody>
          <a:bodyPr spcFirstLastPara="1" wrap="square" lIns="91425" tIns="45700" rIns="91425" bIns="45700" anchor="ctr" anchorCtr="0">
            <a:noAutofit/>
          </a:bodyPr>
          <a:lstStyle/>
          <a:p>
            <a:pPr marL="457200" lvl="0" indent="-330200" rtl="0">
              <a:lnSpc>
                <a:spcPct val="90000"/>
              </a:lnSpc>
              <a:spcBef>
                <a:spcPts val="0"/>
              </a:spcBef>
              <a:spcAft>
                <a:spcPts val="0"/>
              </a:spcAft>
              <a:buSzPts val="1600"/>
              <a:buChar char="•"/>
            </a:pPr>
            <a:r>
              <a:rPr lang="en-US" sz="1600" dirty="0"/>
              <a:t>We initially try to use this test to justify our optimization strategy. However, we have found that due to the randomness in mining, the miner would mine different amount of blocks within same time range.</a:t>
            </a:r>
            <a:br>
              <a:rPr lang="en-US" sz="1600" dirty="0"/>
            </a:br>
            <a:endParaRPr sz="1600" dirty="0"/>
          </a:p>
          <a:p>
            <a:pPr marL="457200" lvl="0" indent="-330200" rtl="0">
              <a:lnSpc>
                <a:spcPct val="90000"/>
              </a:lnSpc>
              <a:spcBef>
                <a:spcPts val="0"/>
              </a:spcBef>
              <a:spcAft>
                <a:spcPts val="0"/>
              </a:spcAft>
              <a:buSzPts val="1600"/>
              <a:buChar char="•"/>
            </a:pPr>
            <a:r>
              <a:rPr lang="en-US" sz="1600" dirty="0"/>
              <a:t>As you can see in the data, all the runs have different amount of blocks being mined (from as low as 2</a:t>
            </a:r>
            <a:r>
              <a:rPr lang="en-US" sz="1600" dirty="0" smtClean="0"/>
              <a:t> </a:t>
            </a:r>
            <a:r>
              <a:rPr lang="en-US" sz="1600" dirty="0"/>
              <a:t>to as high as 9 blocks within 60 minutes), which would impact the results such as the overall coverage rate and the block propagation time.</a:t>
            </a:r>
            <a:br>
              <a:rPr lang="en-US" sz="1600" dirty="0"/>
            </a:br>
            <a:endParaRPr sz="1600" dirty="0"/>
          </a:p>
          <a:p>
            <a:pPr marL="457200" lvl="0" indent="-330200" rtl="0">
              <a:lnSpc>
                <a:spcPct val="90000"/>
              </a:lnSpc>
              <a:spcBef>
                <a:spcPts val="0"/>
              </a:spcBef>
              <a:spcAft>
                <a:spcPts val="0"/>
              </a:spcAft>
              <a:buSzPts val="1600"/>
              <a:buChar char="•"/>
            </a:pPr>
            <a:r>
              <a:rPr lang="en-US" sz="1600" dirty="0"/>
              <a:t>Also, considering 60 minutes certain blocks may not have long enough to be properly broadcasted to all nodes, leading to a reduction in coverage rate.</a:t>
            </a:r>
            <a:endParaRPr sz="1600" dirty="0"/>
          </a:p>
        </p:txBody>
      </p:sp>
      <p:sp>
        <p:nvSpPr>
          <p:cNvPr id="194" name="Google Shape;194;p31"/>
          <p:cNvSpPr txBox="1">
            <a:spLocks noGrp="1"/>
          </p:cNvSpPr>
          <p:nvPr>
            <p:ph type="body" idx="1"/>
          </p:nvPr>
        </p:nvSpPr>
        <p:spPr>
          <a:xfrm>
            <a:off x="603706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1100"/>
              <a:buFont typeface="Arial"/>
              <a:buNone/>
            </a:pPr>
            <a:r>
              <a:rPr lang="en-US" sz="900" b="1" u="sng"/>
              <a:t>MinCast noScore kadBeta=5:</a:t>
            </a:r>
            <a:br>
              <a:rPr lang="en-US" sz="900" b="1" u="sng"/>
            </a:br>
            <a:endParaRPr sz="900" b="1" u="sng"/>
          </a:p>
          <a:p>
            <a:pPr marL="0" lvl="0" indent="0" algn="l" rtl="0">
              <a:spcBef>
                <a:spcPts val="0"/>
              </a:spcBef>
              <a:spcAft>
                <a:spcPts val="0"/>
              </a:spcAft>
              <a:buClr>
                <a:schemeClr val="dk1"/>
              </a:buClr>
              <a:buSzPts val="1100"/>
              <a:buFont typeface="Arial"/>
              <a:buNone/>
            </a:pPr>
            <a:r>
              <a:rPr lang="en-US" sz="900"/>
              <a:t>Median TTLB: 4917.33</a:t>
            </a:r>
            <a:endParaRPr sz="900"/>
          </a:p>
          <a:p>
            <a:pPr marL="0" lvl="0" indent="0" algn="l" rtl="0">
              <a:spcBef>
                <a:spcPts val="0"/>
              </a:spcBef>
              <a:spcAft>
                <a:spcPts val="0"/>
              </a:spcAft>
              <a:buClr>
                <a:schemeClr val="dk1"/>
              </a:buClr>
              <a:buSzPts val="1100"/>
              <a:buFont typeface="Arial"/>
              <a:buNone/>
            </a:pPr>
            <a:r>
              <a:rPr lang="en-US" sz="900"/>
              <a:t>Coverage: 0.895333</a:t>
            </a:r>
            <a:endParaRPr sz="900"/>
          </a:p>
          <a:p>
            <a:pPr marL="0" lvl="0" indent="0" algn="l" rtl="0">
              <a:spcBef>
                <a:spcPts val="0"/>
              </a:spcBef>
              <a:spcAft>
                <a:spcPts val="0"/>
              </a:spcAft>
              <a:buClr>
                <a:schemeClr val="dk1"/>
              </a:buClr>
              <a:buSzPts val="1100"/>
              <a:buFont typeface="Arial"/>
              <a:buNone/>
            </a:pPr>
            <a:r>
              <a:rPr lang="en-US" sz="900"/>
              <a:t>Total number of mined blocks: 3</a:t>
            </a:r>
            <a:br>
              <a:rPr lang="en-US" sz="900"/>
            </a:br>
            <a:r>
              <a:rPr lang="en-US" sz="900"/>
              <a:t>top block Height: 3</a:t>
            </a:r>
            <a:endParaRPr sz="900"/>
          </a:p>
          <a:p>
            <a:pPr marL="0" lvl="0" indent="0" algn="l" rtl="0">
              <a:lnSpc>
                <a:spcPct val="90000"/>
              </a:lnSpc>
              <a:spcBef>
                <a:spcPts val="0"/>
              </a:spcBef>
              <a:spcAft>
                <a:spcPts val="0"/>
              </a:spcAft>
              <a:buClr>
                <a:schemeClr val="dk1"/>
              </a:buClr>
              <a:buSzPts val="1100"/>
              <a:buFont typeface="Arial"/>
              <a:buNone/>
            </a:pPr>
            <a:r>
              <a:rPr lang="en-US" sz="900"/>
              <a:t>Stale rate: 0</a:t>
            </a:r>
            <a:br>
              <a:rPr lang="en-US" sz="900"/>
            </a:br>
            <a:r>
              <a:rPr lang="en-US" sz="900"/>
              <a:t>totalTraffic: 4.24512e+09</a:t>
            </a:r>
            <a:br>
              <a:rPr lang="en-US" sz="900"/>
            </a:br>
            <a:r>
              <a:rPr lang="en-US" sz="900"/>
              <a:t>overheadRatio: 3.25694</a:t>
            </a:r>
            <a:br>
              <a:rPr lang="en-US" sz="900"/>
            </a:br>
            <a:endParaRPr sz="900"/>
          </a:p>
        </p:txBody>
      </p:sp>
      <p:sp>
        <p:nvSpPr>
          <p:cNvPr id="195" name="Google Shape;195;p31"/>
          <p:cNvSpPr txBox="1">
            <a:spLocks noGrp="1"/>
          </p:cNvSpPr>
          <p:nvPr>
            <p:ph type="body" idx="1"/>
          </p:nvPr>
        </p:nvSpPr>
        <p:spPr>
          <a:xfrm>
            <a:off x="603707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1100"/>
              <a:buFont typeface="Arial"/>
              <a:buNone/>
            </a:pPr>
            <a:r>
              <a:rPr lang="en-US" sz="900" b="1" u="sng"/>
              <a:t>MinCast Score kadBeta=5:</a:t>
            </a:r>
            <a:r>
              <a:rPr lang="en-US" sz="900"/>
              <a:t/>
            </a:r>
            <a:br>
              <a:rPr lang="en-US" sz="900"/>
            </a:br>
            <a:r>
              <a:rPr lang="en-US" sz="900"/>
              <a:t/>
            </a:r>
            <a:br>
              <a:rPr lang="en-US" sz="900"/>
            </a:br>
            <a:r>
              <a:rPr lang="en-US" sz="900"/>
              <a:t>Median TTLB: 7108.27</a:t>
            </a:r>
            <a:endParaRPr sz="900"/>
          </a:p>
          <a:p>
            <a:pPr marL="0" lvl="0" indent="0" algn="l" rtl="0">
              <a:lnSpc>
                <a:spcPct val="90000"/>
              </a:lnSpc>
              <a:spcBef>
                <a:spcPts val="0"/>
              </a:spcBef>
              <a:spcAft>
                <a:spcPts val="0"/>
              </a:spcAft>
              <a:buClr>
                <a:schemeClr val="dk1"/>
              </a:buClr>
              <a:buSzPts val="1100"/>
              <a:buFont typeface="Arial"/>
              <a:buNone/>
            </a:pPr>
            <a:r>
              <a:rPr lang="en-US" sz="900"/>
              <a:t>Coverage: 0.814182</a:t>
            </a:r>
            <a:endParaRPr sz="900"/>
          </a:p>
          <a:p>
            <a:pPr marL="0" lvl="0" indent="0" algn="l" rtl="0">
              <a:lnSpc>
                <a:spcPct val="90000"/>
              </a:lnSpc>
              <a:spcBef>
                <a:spcPts val="0"/>
              </a:spcBef>
              <a:spcAft>
                <a:spcPts val="0"/>
              </a:spcAft>
              <a:buClr>
                <a:schemeClr val="dk1"/>
              </a:buClr>
              <a:buSzPts val="1100"/>
              <a:buFont typeface="Arial"/>
              <a:buNone/>
            </a:pPr>
            <a:r>
              <a:rPr lang="en-US" sz="900"/>
              <a:t>Total number of mined blocks: 11</a:t>
            </a:r>
            <a:br>
              <a:rPr lang="en-US" sz="900"/>
            </a:br>
            <a:r>
              <a:rPr lang="en-US" sz="900"/>
              <a:t>top block Height: 7</a:t>
            </a:r>
            <a:endParaRPr sz="900"/>
          </a:p>
          <a:p>
            <a:pPr marL="0" lvl="0" indent="0" algn="l" rtl="0">
              <a:lnSpc>
                <a:spcPct val="90000"/>
              </a:lnSpc>
              <a:spcBef>
                <a:spcPts val="0"/>
              </a:spcBef>
              <a:spcAft>
                <a:spcPts val="0"/>
              </a:spcAft>
              <a:buClr>
                <a:schemeClr val="dk1"/>
              </a:buClr>
              <a:buSzPts val="1100"/>
              <a:buFont typeface="Arial"/>
              <a:buNone/>
            </a:pPr>
            <a:r>
              <a:rPr lang="en-US" sz="900"/>
              <a:t>Stale rate: 0.363636</a:t>
            </a:r>
            <a:br>
              <a:rPr lang="en-US" sz="900"/>
            </a:br>
            <a:r>
              <a:rPr lang="en-US" sz="900"/>
              <a:t>totalTraffic: 1.36124e+10</a:t>
            </a:r>
            <a:br>
              <a:rPr lang="en-US" sz="900"/>
            </a:br>
            <a:r>
              <a:rPr lang="en-US" sz="900"/>
              <a:t>overheadRatio: 1.62442</a:t>
            </a:r>
            <a:endParaRPr sz="900">
              <a:solidFill>
                <a:srgbClr val="FF0000"/>
              </a:solidFill>
            </a:endParaRPr>
          </a:p>
        </p:txBody>
      </p:sp>
      <p:sp>
        <p:nvSpPr>
          <p:cNvPr id="196" name="Google Shape;196;p31"/>
          <p:cNvSpPr txBox="1">
            <a:spLocks noGrp="1"/>
          </p:cNvSpPr>
          <p:nvPr>
            <p:ph type="body" idx="1"/>
          </p:nvPr>
        </p:nvSpPr>
        <p:spPr>
          <a:xfrm>
            <a:off x="3270596"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KadCast kadBeta=5:</a:t>
            </a:r>
            <a:br>
              <a:rPr lang="en-US" sz="900" b="1" u="sng"/>
            </a:br>
            <a:r>
              <a:rPr lang="en-US" sz="900"/>
              <a:t/>
            </a:r>
            <a:br>
              <a:rPr lang="en-US" sz="900"/>
            </a:br>
            <a:r>
              <a:rPr lang="en-US" sz="900"/>
              <a:t>Median TTLB: 6647.45</a:t>
            </a:r>
            <a:endParaRPr sz="900"/>
          </a:p>
          <a:p>
            <a:pPr marL="0" lvl="0" indent="0" algn="l" rtl="0">
              <a:spcBef>
                <a:spcPts val="0"/>
              </a:spcBef>
              <a:spcAft>
                <a:spcPts val="0"/>
              </a:spcAft>
              <a:buClr>
                <a:schemeClr val="dk1"/>
              </a:buClr>
              <a:buSzPts val="1100"/>
              <a:buFont typeface="Arial"/>
              <a:buNone/>
            </a:pPr>
            <a:r>
              <a:rPr lang="en-US" sz="900"/>
              <a:t>Coverage: 0.8944</a:t>
            </a:r>
            <a:endParaRPr sz="900"/>
          </a:p>
          <a:p>
            <a:pPr marL="0" lvl="0" indent="0" algn="l" rtl="0">
              <a:spcBef>
                <a:spcPts val="0"/>
              </a:spcBef>
              <a:spcAft>
                <a:spcPts val="0"/>
              </a:spcAft>
              <a:buClr>
                <a:schemeClr val="dk1"/>
              </a:buClr>
              <a:buSzPts val="1100"/>
              <a:buFont typeface="Arial"/>
              <a:buNone/>
            </a:pPr>
            <a:r>
              <a:rPr lang="en-US" sz="900"/>
              <a:t>Total number of mined blocks: 10</a:t>
            </a:r>
            <a:br>
              <a:rPr lang="en-US" sz="900"/>
            </a:br>
            <a:r>
              <a:rPr lang="en-US" sz="900"/>
              <a:t>top block Height: 9</a:t>
            </a:r>
            <a:endParaRPr sz="900"/>
          </a:p>
          <a:p>
            <a:pPr marL="0" lvl="0" indent="0" algn="l" rtl="0">
              <a:spcBef>
                <a:spcPts val="0"/>
              </a:spcBef>
              <a:spcAft>
                <a:spcPts val="0"/>
              </a:spcAft>
              <a:buClr>
                <a:schemeClr val="dk1"/>
              </a:buClr>
              <a:buSzPts val="1100"/>
              <a:buFont typeface="Arial"/>
              <a:buNone/>
            </a:pPr>
            <a:r>
              <a:rPr lang="en-US" sz="900"/>
              <a:t>Stale rate: 0.1</a:t>
            </a:r>
            <a:br>
              <a:rPr lang="en-US" sz="900"/>
            </a:br>
            <a:r>
              <a:rPr lang="en-US" sz="900"/>
              <a:t>totalTraffic: 3.05208e+10</a:t>
            </a:r>
            <a:br>
              <a:rPr lang="en-US" sz="900"/>
            </a:br>
            <a:r>
              <a:rPr lang="en-US" sz="900"/>
              <a:t>overheadRatio: 5.07495</a:t>
            </a:r>
            <a:br>
              <a:rPr lang="en-US" sz="900"/>
            </a:br>
            <a:endParaRPr sz="900" b="1" u="sng"/>
          </a:p>
          <a:p>
            <a:pPr marL="0" lvl="0" indent="0" algn="l" rtl="0">
              <a:spcBef>
                <a:spcPts val="0"/>
              </a:spcBef>
              <a:spcAft>
                <a:spcPts val="0"/>
              </a:spcAft>
              <a:buClr>
                <a:schemeClr val="dk1"/>
              </a:buClr>
              <a:buSzPts val="1100"/>
              <a:buFont typeface="Arial"/>
              <a:buNone/>
            </a:pPr>
            <a:endParaRPr sz="900"/>
          </a:p>
        </p:txBody>
      </p:sp>
      <p:sp>
        <p:nvSpPr>
          <p:cNvPr id="197" name="Google Shape;197;p31"/>
          <p:cNvSpPr txBox="1">
            <a:spLocks noGrp="1"/>
          </p:cNvSpPr>
          <p:nvPr>
            <p:ph type="body" idx="1"/>
          </p:nvPr>
        </p:nvSpPr>
        <p:spPr>
          <a:xfrm>
            <a:off x="50412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Solicited:</a:t>
            </a:r>
            <a:br>
              <a:rPr lang="en-US" sz="900" b="1" u="sng"/>
            </a:br>
            <a:r>
              <a:rPr lang="en-US" sz="900"/>
              <a:t/>
            </a:r>
            <a:br>
              <a:rPr lang="en-US" sz="900"/>
            </a:br>
            <a:r>
              <a:rPr lang="en-US" sz="900"/>
              <a:t>Median TTLB: 7310</a:t>
            </a:r>
            <a:endParaRPr sz="900"/>
          </a:p>
          <a:p>
            <a:pPr marL="0" lvl="0" indent="0" algn="l" rtl="0">
              <a:spcBef>
                <a:spcPts val="0"/>
              </a:spcBef>
              <a:spcAft>
                <a:spcPts val="0"/>
              </a:spcAft>
              <a:buClr>
                <a:schemeClr val="dk1"/>
              </a:buClr>
              <a:buSzPts val="1100"/>
              <a:buFont typeface="Arial"/>
              <a:buNone/>
            </a:pPr>
            <a:r>
              <a:rPr lang="en-US" sz="900"/>
              <a:t>Coverage: 0.93</a:t>
            </a:r>
            <a:endParaRPr sz="900"/>
          </a:p>
          <a:p>
            <a:pPr marL="0" lvl="0" indent="0" algn="l" rtl="0">
              <a:spcBef>
                <a:spcPts val="0"/>
              </a:spcBef>
              <a:spcAft>
                <a:spcPts val="0"/>
              </a:spcAft>
              <a:buClr>
                <a:schemeClr val="dk1"/>
              </a:buClr>
              <a:buSzPts val="1100"/>
              <a:buFont typeface="Arial"/>
              <a:buNone/>
            </a:pPr>
            <a:r>
              <a:rPr lang="en-US" sz="900"/>
              <a:t>Total number of mined blocks: 2</a:t>
            </a:r>
            <a:br>
              <a:rPr lang="en-US" sz="900"/>
            </a:br>
            <a:r>
              <a:rPr lang="en-US" sz="900"/>
              <a:t>top block Height: 2</a:t>
            </a:r>
            <a:endParaRPr sz="900"/>
          </a:p>
          <a:p>
            <a:pPr marL="0" lvl="0" indent="0" algn="l" rtl="0">
              <a:spcBef>
                <a:spcPts val="0"/>
              </a:spcBef>
              <a:spcAft>
                <a:spcPts val="0"/>
              </a:spcAft>
              <a:buClr>
                <a:schemeClr val="dk1"/>
              </a:buClr>
              <a:buSzPts val="1100"/>
              <a:buFont typeface="Arial"/>
              <a:buNone/>
            </a:pPr>
            <a:r>
              <a:rPr lang="en-US" sz="900"/>
              <a:t>Stale rate: 0</a:t>
            </a:r>
            <a:br>
              <a:rPr lang="en-US" sz="900"/>
            </a:br>
            <a:r>
              <a:rPr lang="en-US" sz="900"/>
              <a:t>totalTraffic: 1.49008e+09</a:t>
            </a:r>
            <a:br>
              <a:rPr lang="en-US" sz="900"/>
            </a:br>
            <a:r>
              <a:rPr lang="en-US" sz="900"/>
              <a:t>overheadRatio: 0.596651</a:t>
            </a:r>
            <a:br>
              <a:rPr lang="en-US" sz="900"/>
            </a:br>
            <a:endParaRPr sz="900" b="1" u="sng"/>
          </a:p>
        </p:txBody>
      </p:sp>
      <p:sp>
        <p:nvSpPr>
          <p:cNvPr id="198" name="Google Shape;198;p31"/>
          <p:cNvSpPr txBox="1">
            <a:spLocks noGrp="1"/>
          </p:cNvSpPr>
          <p:nvPr>
            <p:ph type="body" idx="1"/>
          </p:nvPr>
        </p:nvSpPr>
        <p:spPr>
          <a:xfrm>
            <a:off x="50412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UnSolicited:</a:t>
            </a:r>
            <a:br>
              <a:rPr lang="en-US" sz="900" b="1" u="sng"/>
            </a:br>
            <a:r>
              <a:rPr lang="en-US" sz="900"/>
              <a:t/>
            </a:r>
            <a:br>
              <a:rPr lang="en-US" sz="900"/>
            </a:br>
            <a:r>
              <a:rPr lang="en-US" sz="900"/>
              <a:t>Command …… terminated with signal SIGKILL.</a:t>
            </a:r>
            <a:br>
              <a:rPr lang="en-US" sz="900"/>
            </a:br>
            <a:r>
              <a:rPr lang="en-US" sz="900"/>
              <a:t/>
            </a:r>
            <a:br>
              <a:rPr lang="en-US" sz="900"/>
            </a:br>
            <a:r>
              <a:rPr lang="en-US" sz="900"/>
              <a:t>Runs out of memory with a single block in our test.</a:t>
            </a:r>
            <a:endParaRPr sz="900"/>
          </a:p>
          <a:p>
            <a:pPr marL="0" lvl="0" indent="0" algn="l" rtl="0">
              <a:lnSpc>
                <a:spcPct val="90000"/>
              </a:lnSpc>
              <a:spcBef>
                <a:spcPts val="0"/>
              </a:spcBef>
              <a:spcAft>
                <a:spcPts val="0"/>
              </a:spcAft>
              <a:buClr>
                <a:schemeClr val="dk1"/>
              </a:buClr>
              <a:buSzPts val="1100"/>
              <a:buFont typeface="Arial"/>
              <a:buNone/>
            </a:pPr>
            <a:endParaRPr sz="900" b="1" u="sng"/>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4"/>
          <p:cNvSpPr txBox="1">
            <a:spLocks noGrp="1"/>
          </p:cNvSpPr>
          <p:nvPr>
            <p:ph type="body" idx="1"/>
          </p:nvPr>
        </p:nvSpPr>
        <p:spPr>
          <a:xfrm>
            <a:off x="285750" y="986875"/>
            <a:ext cx="8572500" cy="4859700"/>
          </a:xfrm>
          <a:prstGeom prst="rect">
            <a:avLst/>
          </a:prstGeom>
          <a:noFill/>
          <a:ln>
            <a:noFill/>
          </a:ln>
        </p:spPr>
        <p:txBody>
          <a:bodyPr spcFirstLastPara="1" wrap="square" lIns="91425" tIns="45700" rIns="91425" bIns="45700" anchor="ctr" anchorCtr="0">
            <a:noAutofit/>
          </a:bodyPr>
          <a:lstStyle/>
          <a:p>
            <a:pPr marL="228600" lvl="0" indent="-171450" rtl="0">
              <a:lnSpc>
                <a:spcPct val="90000"/>
              </a:lnSpc>
              <a:spcBef>
                <a:spcPts val="0"/>
              </a:spcBef>
              <a:spcAft>
                <a:spcPts val="0"/>
              </a:spcAft>
              <a:buSzPts val="1900"/>
              <a:buChar char="●"/>
            </a:pPr>
            <a:r>
              <a:rPr lang="en-US" sz="1900" dirty="0" err="1"/>
              <a:t>Blockchain</a:t>
            </a:r>
            <a:r>
              <a:rPr lang="en-US" sz="1900" dirty="0"/>
              <a:t> as a technology has gained prominence over the world</a:t>
            </a:r>
            <a:br>
              <a:rPr lang="en-US" sz="1900" dirty="0"/>
            </a:br>
            <a:endParaRPr sz="1900" dirty="0"/>
          </a:p>
          <a:p>
            <a:pPr marL="228600" lvl="0" indent="-171450" rtl="0">
              <a:lnSpc>
                <a:spcPct val="90000"/>
              </a:lnSpc>
              <a:spcBef>
                <a:spcPts val="0"/>
              </a:spcBef>
              <a:spcAft>
                <a:spcPts val="0"/>
              </a:spcAft>
              <a:buSzPts val="1900"/>
              <a:buChar char="●"/>
            </a:pPr>
            <a:r>
              <a:rPr lang="en-US" sz="1900" dirty="0"/>
              <a:t>Broadcast Network is utilized to transmit blocks as part of a distributed consensus protocol</a:t>
            </a:r>
            <a:br>
              <a:rPr lang="en-US" sz="1900" dirty="0"/>
            </a:br>
            <a:endParaRPr sz="1900" dirty="0">
              <a:latin typeface="Arial"/>
              <a:ea typeface="Arial"/>
              <a:cs typeface="Arial"/>
              <a:sym typeface="Arial"/>
            </a:endParaRPr>
          </a:p>
          <a:p>
            <a:pPr marL="228600" lvl="0" indent="-171450" rtl="0">
              <a:lnSpc>
                <a:spcPct val="90000"/>
              </a:lnSpc>
              <a:spcBef>
                <a:spcPts val="1000"/>
              </a:spcBef>
              <a:spcAft>
                <a:spcPts val="0"/>
              </a:spcAft>
              <a:buSzPts val="1900"/>
              <a:buChar char="●"/>
            </a:pPr>
            <a:r>
              <a:rPr lang="en-US" sz="1900" dirty="0"/>
              <a:t>However, vanilla broadcast’s unstructured nature leads to a lot of duplicate messages being introduced in the network, resulting in high messaging overhead</a:t>
            </a:r>
            <a:endParaRPr sz="1900" dirty="0"/>
          </a:p>
          <a:p>
            <a:pPr marL="457200" lvl="0" indent="0" rtl="0">
              <a:lnSpc>
                <a:spcPct val="90000"/>
              </a:lnSpc>
              <a:spcBef>
                <a:spcPts val="1000"/>
              </a:spcBef>
              <a:spcAft>
                <a:spcPts val="0"/>
              </a:spcAft>
              <a:buSzPts val="1800"/>
              <a:buNone/>
            </a:pPr>
            <a:endParaRPr sz="1900" dirty="0"/>
          </a:p>
          <a:p>
            <a:pPr marL="228600" lvl="0" indent="-171450" rtl="0">
              <a:lnSpc>
                <a:spcPct val="90000"/>
              </a:lnSpc>
              <a:spcBef>
                <a:spcPts val="1000"/>
              </a:spcBef>
              <a:spcAft>
                <a:spcPts val="0"/>
              </a:spcAft>
              <a:buSzPts val="1900"/>
              <a:buChar char="●"/>
            </a:pPr>
            <a:r>
              <a:rPr lang="en-US" sz="1900" dirty="0"/>
              <a:t>And simply limit the broadcast ranges would result in an increase of propagation delay to the performance</a:t>
            </a:r>
            <a:endParaRPr sz="1900" dirty="0"/>
          </a:p>
        </p:txBody>
      </p:sp>
      <p:sp>
        <p:nvSpPr>
          <p:cNvPr id="83" name="Google Shape;83;p14"/>
          <p:cNvSpPr txBox="1">
            <a:spLocks noGrp="1"/>
          </p:cNvSpPr>
          <p:nvPr>
            <p:ph type="title"/>
          </p:nvPr>
        </p:nvSpPr>
        <p:spPr>
          <a:xfrm>
            <a:off x="285750" y="200721"/>
            <a:ext cx="8572500" cy="1014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600"/>
              <a:buFont typeface="Roboto"/>
              <a:buNone/>
            </a:pPr>
            <a:r>
              <a:rPr lang="en-US" u="sng"/>
              <a:t>Motivation:</a:t>
            </a:r>
            <a:endParaRPr u="sng"/>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2"/>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+ 60 Minutes Test (kadBeta=5):</a:t>
            </a:r>
            <a:endParaRPr sz="2800" u="sng"/>
          </a:p>
        </p:txBody>
      </p:sp>
      <p:sp>
        <p:nvSpPr>
          <p:cNvPr id="204" name="Google Shape;204;p32"/>
          <p:cNvSpPr txBox="1"/>
          <p:nvPr/>
        </p:nvSpPr>
        <p:spPr>
          <a:xfrm>
            <a:off x="1515800" y="1072450"/>
            <a:ext cx="58935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2800" b="1">
                <a:solidFill>
                  <a:srgbClr val="A7934B"/>
                </a:solidFill>
                <a:latin typeface="Roboto"/>
                <a:ea typeface="Roboto"/>
                <a:cs typeface="Roboto"/>
                <a:sym typeface="Roboto"/>
              </a:rPr>
              <a:t>First Block Metrics</a:t>
            </a:r>
            <a:endParaRPr sz="2800" b="1">
              <a:solidFill>
                <a:srgbClr val="A7934B"/>
              </a:solidFill>
              <a:latin typeface="Roboto"/>
              <a:ea typeface="Roboto"/>
              <a:cs typeface="Roboto"/>
              <a:sym typeface="Roboto"/>
            </a:endParaRPr>
          </a:p>
        </p:txBody>
      </p:sp>
      <p:pic>
        <p:nvPicPr>
          <p:cNvPr id="205" name="Google Shape;205;p32"/>
          <p:cNvPicPr preferRelativeResize="0"/>
          <p:nvPr/>
        </p:nvPicPr>
        <p:blipFill rotWithShape="1">
          <a:blip r:embed="rId3">
            <a:alphaModFix/>
          </a:blip>
          <a:srcRect l="7461" r="7162" b="6103"/>
          <a:stretch/>
        </p:blipFill>
        <p:spPr>
          <a:xfrm>
            <a:off x="811625" y="1639425"/>
            <a:ext cx="7546851" cy="44094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3"/>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+ 60 Minutes Test (kadBeta=5):</a:t>
            </a:r>
            <a:endParaRPr sz="2800" u="sng"/>
          </a:p>
        </p:txBody>
      </p:sp>
      <p:sp>
        <p:nvSpPr>
          <p:cNvPr id="211" name="Google Shape;211;p33"/>
          <p:cNvSpPr txBox="1"/>
          <p:nvPr/>
        </p:nvSpPr>
        <p:spPr>
          <a:xfrm>
            <a:off x="872850" y="1072450"/>
            <a:ext cx="71643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2800" b="1">
                <a:solidFill>
                  <a:srgbClr val="A7934B"/>
                </a:solidFill>
                <a:latin typeface="Roboto"/>
                <a:ea typeface="Roboto"/>
                <a:cs typeface="Roboto"/>
                <a:sym typeface="Roboto"/>
              </a:rPr>
              <a:t>Mincast (noScore) All Blocks Performance</a:t>
            </a:r>
            <a:endParaRPr sz="2800" b="1">
              <a:solidFill>
                <a:srgbClr val="A7934B"/>
              </a:solidFill>
              <a:latin typeface="Roboto"/>
              <a:ea typeface="Roboto"/>
              <a:cs typeface="Roboto"/>
              <a:sym typeface="Roboto"/>
            </a:endParaRPr>
          </a:p>
        </p:txBody>
      </p:sp>
      <p:pic>
        <p:nvPicPr>
          <p:cNvPr id="212" name="Google Shape;212;p33"/>
          <p:cNvPicPr preferRelativeResize="0"/>
          <p:nvPr/>
        </p:nvPicPr>
        <p:blipFill rotWithShape="1">
          <a:blip r:embed="rId3">
            <a:alphaModFix/>
          </a:blip>
          <a:srcRect l="8147" r="7514" b="6428"/>
          <a:stretch/>
        </p:blipFill>
        <p:spPr>
          <a:xfrm>
            <a:off x="872850" y="1715650"/>
            <a:ext cx="7455026" cy="43941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4"/>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+ 60 Minutes Test (kadBeta=5):</a:t>
            </a:r>
            <a:endParaRPr sz="2800" u="sng"/>
          </a:p>
        </p:txBody>
      </p:sp>
      <p:sp>
        <p:nvSpPr>
          <p:cNvPr id="218" name="Google Shape;218;p34"/>
          <p:cNvSpPr txBox="1"/>
          <p:nvPr/>
        </p:nvSpPr>
        <p:spPr>
          <a:xfrm>
            <a:off x="872850" y="1072450"/>
            <a:ext cx="71643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2800" b="1">
                <a:solidFill>
                  <a:srgbClr val="A7934B"/>
                </a:solidFill>
                <a:latin typeface="Roboto"/>
                <a:ea typeface="Roboto"/>
                <a:cs typeface="Roboto"/>
                <a:sym typeface="Roboto"/>
              </a:rPr>
              <a:t>Mincast (Score) All Blocks Performance</a:t>
            </a:r>
            <a:endParaRPr sz="2800" b="1">
              <a:solidFill>
                <a:srgbClr val="A7934B"/>
              </a:solidFill>
              <a:latin typeface="Roboto"/>
              <a:ea typeface="Roboto"/>
              <a:cs typeface="Roboto"/>
              <a:sym typeface="Roboto"/>
            </a:endParaRPr>
          </a:p>
        </p:txBody>
      </p:sp>
      <p:pic>
        <p:nvPicPr>
          <p:cNvPr id="219" name="Google Shape;219;p34"/>
          <p:cNvPicPr preferRelativeResize="0"/>
          <p:nvPr/>
        </p:nvPicPr>
        <p:blipFill rotWithShape="1">
          <a:blip r:embed="rId3">
            <a:alphaModFix/>
          </a:blip>
          <a:srcRect l="8146" r="6992" b="5775"/>
          <a:stretch/>
        </p:blipFill>
        <p:spPr>
          <a:xfrm>
            <a:off x="872850" y="1715650"/>
            <a:ext cx="7500950" cy="44247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5"/>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3240" u="sng"/>
              <a:t>1 Block + 1000 Minutes Test (kadBeta=3):</a:t>
            </a:r>
            <a:endParaRPr u="sng"/>
          </a:p>
        </p:txBody>
      </p:sp>
      <p:sp>
        <p:nvSpPr>
          <p:cNvPr id="225" name="Google Shape;225;p35"/>
          <p:cNvSpPr txBox="1">
            <a:spLocks noGrp="1"/>
          </p:cNvSpPr>
          <p:nvPr>
            <p:ph type="body" idx="1"/>
          </p:nvPr>
        </p:nvSpPr>
        <p:spPr>
          <a:xfrm>
            <a:off x="285750" y="977478"/>
            <a:ext cx="8572500" cy="3005400"/>
          </a:xfrm>
          <a:prstGeom prst="rect">
            <a:avLst/>
          </a:prstGeom>
          <a:noFill/>
          <a:ln>
            <a:noFill/>
          </a:ln>
        </p:spPr>
        <p:txBody>
          <a:bodyPr spcFirstLastPara="1" wrap="square" lIns="91425" tIns="45700" rIns="91425" bIns="45700" anchor="ctr" anchorCtr="0">
            <a:noAutofit/>
          </a:bodyPr>
          <a:lstStyle/>
          <a:p>
            <a:pPr marL="457200" lvl="0" indent="-317500" rtl="0">
              <a:lnSpc>
                <a:spcPct val="90000"/>
              </a:lnSpc>
              <a:spcBef>
                <a:spcPts val="0"/>
              </a:spcBef>
              <a:spcAft>
                <a:spcPts val="0"/>
              </a:spcAft>
              <a:buClr>
                <a:srgbClr val="000000"/>
              </a:buClr>
              <a:buSzPts val="1400"/>
              <a:buChar char="•"/>
            </a:pPr>
            <a:r>
              <a:rPr lang="en-US" sz="1400" dirty="0">
                <a:solidFill>
                  <a:srgbClr val="000000"/>
                </a:solidFill>
              </a:rPr>
              <a:t>We set the system to only mine 1 single block, and give it 1000 minutes (or any large numbers) for it to be properly broadcasted to all the nodes.</a:t>
            </a:r>
            <a:br>
              <a:rPr lang="en-US" sz="1400" dirty="0">
                <a:solidFill>
                  <a:srgbClr val="000000"/>
                </a:solidFill>
              </a:rPr>
            </a:br>
            <a:endParaRPr sz="1400" dirty="0">
              <a:solidFill>
                <a:srgbClr val="000000"/>
              </a:solidFill>
            </a:endParaRPr>
          </a:p>
          <a:p>
            <a:pPr marL="457200" lvl="0" indent="-317500" rtl="0">
              <a:lnSpc>
                <a:spcPct val="90000"/>
              </a:lnSpc>
              <a:spcBef>
                <a:spcPts val="0"/>
              </a:spcBef>
              <a:spcAft>
                <a:spcPts val="0"/>
              </a:spcAft>
              <a:buClr>
                <a:srgbClr val="000000"/>
              </a:buClr>
              <a:buSzPts val="1400"/>
              <a:buChar char="•"/>
            </a:pPr>
            <a:r>
              <a:rPr lang="en-US" sz="1400" dirty="0">
                <a:solidFill>
                  <a:srgbClr val="000000"/>
                </a:solidFill>
              </a:rPr>
              <a:t>As we can see in the data, </a:t>
            </a:r>
            <a:r>
              <a:rPr lang="en-US" sz="1400" dirty="0" err="1">
                <a:solidFill>
                  <a:srgbClr val="000000"/>
                </a:solidFill>
              </a:rPr>
              <a:t>MinCast</a:t>
            </a:r>
            <a:r>
              <a:rPr lang="en-US" sz="1400" dirty="0">
                <a:solidFill>
                  <a:srgbClr val="000000"/>
                </a:solidFill>
              </a:rPr>
              <a:t> with </a:t>
            </a:r>
            <a:r>
              <a:rPr lang="en-US" sz="1400" dirty="0" err="1">
                <a:solidFill>
                  <a:srgbClr val="000000"/>
                </a:solidFill>
              </a:rPr>
              <a:t>InformRatio</a:t>
            </a:r>
            <a:r>
              <a:rPr lang="en-US" sz="1400" dirty="0">
                <a:solidFill>
                  <a:srgbClr val="000000"/>
                </a:solidFill>
              </a:rPr>
              <a:t> (</a:t>
            </a:r>
            <a:r>
              <a:rPr lang="en-US" sz="1400" dirty="0" err="1">
                <a:solidFill>
                  <a:srgbClr val="000000"/>
                </a:solidFill>
              </a:rPr>
              <a:t>noScore</a:t>
            </a:r>
            <a:r>
              <a:rPr lang="en-US" sz="1400" dirty="0">
                <a:solidFill>
                  <a:srgbClr val="000000"/>
                </a:solidFill>
              </a:rPr>
              <a:t>) manages to have 4926 seconds of propagation delay compares to 8394, 7445 and 5357 in Vanilla Unsolicited,  Vanilla Solicited and </a:t>
            </a:r>
            <a:r>
              <a:rPr lang="en-US" sz="1400" dirty="0" err="1">
                <a:solidFill>
                  <a:srgbClr val="000000"/>
                </a:solidFill>
              </a:rPr>
              <a:t>KadCast</a:t>
            </a:r>
            <a:r>
              <a:rPr lang="en-US" sz="1400" dirty="0">
                <a:solidFill>
                  <a:srgbClr val="000000"/>
                </a:solidFill>
              </a:rPr>
              <a:t>, as well as very similar coverage rate compares to </a:t>
            </a:r>
            <a:r>
              <a:rPr lang="en-US" sz="1400" dirty="0" err="1">
                <a:solidFill>
                  <a:srgbClr val="000000"/>
                </a:solidFill>
              </a:rPr>
              <a:t>KadCast</a:t>
            </a:r>
            <a:r>
              <a:rPr lang="en-US" sz="1400" dirty="0">
                <a:solidFill>
                  <a:srgbClr val="000000"/>
                </a:solidFill>
              </a:rPr>
              <a:t>. The </a:t>
            </a:r>
            <a:r>
              <a:rPr lang="en-US" sz="1400" dirty="0" err="1">
                <a:solidFill>
                  <a:srgbClr val="000000"/>
                </a:solidFill>
              </a:rPr>
              <a:t>overheadRatio</a:t>
            </a:r>
            <a:r>
              <a:rPr lang="en-US" sz="1400" dirty="0">
                <a:solidFill>
                  <a:srgbClr val="000000"/>
                </a:solidFill>
              </a:rPr>
              <a:t> is also reduced to 1.55993, beats </a:t>
            </a:r>
            <a:r>
              <a:rPr lang="en-US" sz="1400" dirty="0" err="1">
                <a:solidFill>
                  <a:srgbClr val="000000"/>
                </a:solidFill>
              </a:rPr>
              <a:t>KadCast</a:t>
            </a:r>
            <a:r>
              <a:rPr lang="en-US" sz="1400" dirty="0">
                <a:solidFill>
                  <a:srgbClr val="000000"/>
                </a:solidFill>
              </a:rPr>
              <a:t>’ s 2.99202 by a mile. It is still not as good as Vanilla Solicited, but that is expected in the test.</a:t>
            </a:r>
            <a:br>
              <a:rPr lang="en-US" sz="1400" dirty="0">
                <a:solidFill>
                  <a:srgbClr val="000000"/>
                </a:solidFill>
              </a:rPr>
            </a:br>
            <a:endParaRPr sz="1400" dirty="0">
              <a:solidFill>
                <a:srgbClr val="000000"/>
              </a:solidFill>
            </a:endParaRPr>
          </a:p>
          <a:p>
            <a:pPr marL="457200" lvl="0" indent="-317500" rtl="0">
              <a:lnSpc>
                <a:spcPct val="90000"/>
              </a:lnSpc>
              <a:spcBef>
                <a:spcPts val="0"/>
              </a:spcBef>
              <a:spcAft>
                <a:spcPts val="0"/>
              </a:spcAft>
              <a:buClr>
                <a:srgbClr val="000000"/>
              </a:buClr>
              <a:buSzPts val="1400"/>
              <a:buChar char="•"/>
            </a:pPr>
            <a:r>
              <a:rPr lang="en-US" sz="1400" dirty="0">
                <a:solidFill>
                  <a:srgbClr val="000000"/>
                </a:solidFill>
              </a:rPr>
              <a:t>When we change to </a:t>
            </a:r>
            <a:r>
              <a:rPr lang="en-US" sz="1400" dirty="0" err="1">
                <a:solidFill>
                  <a:srgbClr val="000000"/>
                </a:solidFill>
              </a:rPr>
              <a:t>MinCast</a:t>
            </a:r>
            <a:r>
              <a:rPr lang="en-US" sz="1400" dirty="0">
                <a:solidFill>
                  <a:srgbClr val="000000"/>
                </a:solidFill>
              </a:rPr>
              <a:t> with Score System, we have a lower coverage rate of 0.762 compares to the other scenarios. However, it has the second lowest </a:t>
            </a:r>
            <a:r>
              <a:rPr lang="en-US" sz="1400" dirty="0" err="1">
                <a:solidFill>
                  <a:srgbClr val="000000"/>
                </a:solidFill>
              </a:rPr>
              <a:t>overheadRatio</a:t>
            </a:r>
            <a:r>
              <a:rPr lang="en-US" sz="1400" dirty="0">
                <a:solidFill>
                  <a:srgbClr val="000000"/>
                </a:solidFill>
              </a:rPr>
              <a:t> (0.697167) out of all, very close to the one in Vanilla Solicited Broadcast. The propagation delay is also lower than </a:t>
            </a:r>
            <a:r>
              <a:rPr lang="en-US" sz="1400" dirty="0" err="1">
                <a:solidFill>
                  <a:srgbClr val="000000"/>
                </a:solidFill>
              </a:rPr>
              <a:t>Kadcast</a:t>
            </a:r>
            <a:r>
              <a:rPr lang="en-US" sz="1400" dirty="0">
                <a:solidFill>
                  <a:srgbClr val="000000"/>
                </a:solidFill>
              </a:rPr>
              <a:t> and the Vanilla strategies.</a:t>
            </a:r>
            <a:br>
              <a:rPr lang="en-US" sz="1400" dirty="0">
                <a:solidFill>
                  <a:srgbClr val="000000"/>
                </a:solidFill>
              </a:rPr>
            </a:br>
            <a:endParaRPr sz="1400" dirty="0">
              <a:solidFill>
                <a:srgbClr val="000000"/>
              </a:solidFill>
            </a:endParaRPr>
          </a:p>
          <a:p>
            <a:pPr marL="457200" lvl="0" indent="-317500" rtl="0">
              <a:lnSpc>
                <a:spcPct val="90000"/>
              </a:lnSpc>
              <a:spcBef>
                <a:spcPts val="0"/>
              </a:spcBef>
              <a:spcAft>
                <a:spcPts val="0"/>
              </a:spcAft>
              <a:buClr>
                <a:srgbClr val="000000"/>
              </a:buClr>
              <a:buSzPts val="1400"/>
              <a:buChar char="•"/>
            </a:pPr>
            <a:r>
              <a:rPr lang="en-US" sz="1400" dirty="0" err="1">
                <a:solidFill>
                  <a:srgbClr val="000000"/>
                </a:solidFill>
              </a:rPr>
              <a:t>MinCast</a:t>
            </a:r>
            <a:r>
              <a:rPr lang="en-US" sz="1400" dirty="0">
                <a:solidFill>
                  <a:srgbClr val="000000"/>
                </a:solidFill>
              </a:rPr>
              <a:t> has truly met our expectation to be a strategy with minimal broadcast and lower </a:t>
            </a:r>
            <a:r>
              <a:rPr lang="en-US" sz="1400" dirty="0" smtClean="0">
                <a:solidFill>
                  <a:srgbClr val="000000"/>
                </a:solidFill>
              </a:rPr>
              <a:t>overheads</a:t>
            </a:r>
            <a:endParaRPr sz="1400" dirty="0">
              <a:solidFill>
                <a:srgbClr val="000000"/>
              </a:solidFill>
            </a:endParaRPr>
          </a:p>
        </p:txBody>
      </p:sp>
      <p:sp>
        <p:nvSpPr>
          <p:cNvPr id="226" name="Google Shape;226;p35"/>
          <p:cNvSpPr txBox="1">
            <a:spLocks noGrp="1"/>
          </p:cNvSpPr>
          <p:nvPr>
            <p:ph type="body" idx="1"/>
          </p:nvPr>
        </p:nvSpPr>
        <p:spPr>
          <a:xfrm>
            <a:off x="603706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MinCast noScore kadBeta=3:</a:t>
            </a:r>
            <a:br>
              <a:rPr lang="en-US" sz="900" b="1" u="sng"/>
            </a:br>
            <a:r>
              <a:rPr lang="en-US" sz="900"/>
              <a:t/>
            </a:r>
            <a:br>
              <a:rPr lang="en-US" sz="900"/>
            </a:br>
            <a:r>
              <a:rPr lang="en-US" sz="900"/>
              <a:t>Median TTLB: 4926</a:t>
            </a:r>
            <a:endParaRPr sz="900"/>
          </a:p>
          <a:p>
            <a:pPr marL="0" lvl="0" indent="0" algn="l" rtl="0">
              <a:spcBef>
                <a:spcPts val="0"/>
              </a:spcBef>
              <a:spcAft>
                <a:spcPts val="0"/>
              </a:spcAft>
              <a:buClr>
                <a:schemeClr val="dk1"/>
              </a:buClr>
              <a:buSzPts val="1100"/>
              <a:buFont typeface="Arial"/>
              <a:buNone/>
            </a:pPr>
            <a:r>
              <a:rPr lang="en-US" sz="900"/>
              <a:t>Coverage: 0.86</a:t>
            </a:r>
            <a:endParaRPr sz="900"/>
          </a:p>
          <a:p>
            <a:pPr marL="0" lvl="0" indent="0" algn="l" rtl="0">
              <a:spcBef>
                <a:spcPts val="0"/>
              </a:spcBef>
              <a:spcAft>
                <a:spcPts val="0"/>
              </a:spcAft>
              <a:buClr>
                <a:schemeClr val="dk1"/>
              </a:buClr>
              <a:buSzPts val="1100"/>
              <a:buFont typeface="Arial"/>
              <a:buNone/>
            </a:pPr>
            <a:r>
              <a:rPr lang="en-US" sz="900"/>
              <a:t>Total number of mined blocks: 1</a:t>
            </a:r>
            <a:br>
              <a:rPr lang="en-US" sz="900"/>
            </a:br>
            <a:r>
              <a:rPr lang="en-US" sz="900"/>
              <a:t>top block Height: 1</a:t>
            </a:r>
            <a:endParaRPr sz="900"/>
          </a:p>
          <a:p>
            <a:pPr marL="0" lvl="0" indent="0" algn="l" rtl="0">
              <a:spcBef>
                <a:spcPts val="0"/>
              </a:spcBef>
              <a:spcAft>
                <a:spcPts val="0"/>
              </a:spcAft>
              <a:buClr>
                <a:schemeClr val="dk1"/>
              </a:buClr>
              <a:buSzPts val="1100"/>
              <a:buFont typeface="Arial"/>
              <a:buNone/>
            </a:pPr>
            <a:r>
              <a:rPr lang="en-US" sz="900"/>
              <a:t>Stale rate: 0</a:t>
            </a:r>
            <a:br>
              <a:rPr lang="en-US" sz="900"/>
            </a:br>
            <a:r>
              <a:rPr lang="en-US" sz="900"/>
              <a:t>totalTraffic: 1.40342e+09</a:t>
            </a:r>
            <a:br>
              <a:rPr lang="en-US" sz="900"/>
            </a:br>
            <a:r>
              <a:rPr lang="en-US" sz="900"/>
              <a:t>overheadRatio: 1.55993</a:t>
            </a:r>
            <a:br>
              <a:rPr lang="en-US" sz="900"/>
            </a:br>
            <a:endParaRPr sz="900" b="1" u="sng"/>
          </a:p>
        </p:txBody>
      </p:sp>
      <p:sp>
        <p:nvSpPr>
          <p:cNvPr id="227" name="Google Shape;227;p35"/>
          <p:cNvSpPr txBox="1">
            <a:spLocks noGrp="1"/>
          </p:cNvSpPr>
          <p:nvPr>
            <p:ph type="body" idx="1"/>
          </p:nvPr>
        </p:nvSpPr>
        <p:spPr>
          <a:xfrm>
            <a:off x="603707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MinCast Score kadBeta=3:</a:t>
            </a:r>
            <a:br>
              <a:rPr lang="en-US" sz="900" b="1" u="sng"/>
            </a:br>
            <a:r>
              <a:rPr lang="en-US" sz="900"/>
              <a:t/>
            </a:r>
            <a:br>
              <a:rPr lang="en-US" sz="900"/>
            </a:br>
            <a:r>
              <a:rPr lang="en-US" sz="900"/>
              <a:t>Median TTLB: 5501</a:t>
            </a:r>
            <a:endParaRPr sz="900"/>
          </a:p>
          <a:p>
            <a:pPr marL="0" lvl="0" indent="0" algn="l" rtl="0">
              <a:spcBef>
                <a:spcPts val="0"/>
              </a:spcBef>
              <a:spcAft>
                <a:spcPts val="0"/>
              </a:spcAft>
              <a:buClr>
                <a:schemeClr val="dk1"/>
              </a:buClr>
              <a:buSzPts val="1100"/>
              <a:buFont typeface="Arial"/>
              <a:buNone/>
            </a:pPr>
            <a:r>
              <a:rPr lang="en-US" sz="900"/>
              <a:t>Coverage: 0.762</a:t>
            </a:r>
            <a:endParaRPr sz="900"/>
          </a:p>
          <a:p>
            <a:pPr marL="0" lvl="0" indent="0" algn="l" rtl="0">
              <a:spcBef>
                <a:spcPts val="0"/>
              </a:spcBef>
              <a:spcAft>
                <a:spcPts val="0"/>
              </a:spcAft>
              <a:buClr>
                <a:schemeClr val="dk1"/>
              </a:buClr>
              <a:buSzPts val="1100"/>
              <a:buFont typeface="Arial"/>
              <a:buNone/>
            </a:pPr>
            <a:r>
              <a:rPr lang="en-US" sz="900"/>
              <a:t>Total number of mined blocks: 1</a:t>
            </a:r>
            <a:br>
              <a:rPr lang="en-US" sz="900"/>
            </a:br>
            <a:r>
              <a:rPr lang="en-US" sz="900"/>
              <a:t>top block Height: 1</a:t>
            </a:r>
            <a:endParaRPr sz="900"/>
          </a:p>
          <a:p>
            <a:pPr marL="0" lvl="0" indent="0" algn="l" rtl="0">
              <a:spcBef>
                <a:spcPts val="0"/>
              </a:spcBef>
              <a:spcAft>
                <a:spcPts val="0"/>
              </a:spcAft>
              <a:buClr>
                <a:schemeClr val="dk1"/>
              </a:buClr>
              <a:buSzPts val="1100"/>
              <a:buFont typeface="Arial"/>
              <a:buNone/>
            </a:pPr>
            <a:r>
              <a:rPr lang="en-US" sz="900"/>
              <a:t>Stale rate: 0</a:t>
            </a:r>
            <a:br>
              <a:rPr lang="en-US" sz="900"/>
            </a:br>
            <a:r>
              <a:rPr lang="en-US" sz="900"/>
              <a:t>totalTraffic: 7.93687e+08</a:t>
            </a:r>
            <a:br>
              <a:rPr lang="en-US" sz="900"/>
            </a:br>
            <a:r>
              <a:rPr lang="en-US" sz="900"/>
              <a:t>overheadRatio: 0.697167</a:t>
            </a:r>
            <a:endParaRPr sz="900"/>
          </a:p>
          <a:p>
            <a:pPr marL="0" lvl="0" indent="0" algn="l" rtl="0">
              <a:lnSpc>
                <a:spcPct val="90000"/>
              </a:lnSpc>
              <a:spcBef>
                <a:spcPts val="0"/>
              </a:spcBef>
              <a:spcAft>
                <a:spcPts val="0"/>
              </a:spcAft>
              <a:buClr>
                <a:schemeClr val="dk1"/>
              </a:buClr>
              <a:buSzPts val="1100"/>
              <a:buFont typeface="Arial"/>
              <a:buNone/>
            </a:pPr>
            <a:endParaRPr sz="900" b="1" u="sng"/>
          </a:p>
        </p:txBody>
      </p:sp>
      <p:sp>
        <p:nvSpPr>
          <p:cNvPr id="228" name="Google Shape;228;p35"/>
          <p:cNvSpPr txBox="1">
            <a:spLocks noGrp="1"/>
          </p:cNvSpPr>
          <p:nvPr>
            <p:ph type="body" idx="1"/>
          </p:nvPr>
        </p:nvSpPr>
        <p:spPr>
          <a:xfrm>
            <a:off x="3270596"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KadCast kadBeta=3:</a:t>
            </a:r>
            <a:br>
              <a:rPr lang="en-US" sz="900" b="1" u="sng"/>
            </a:br>
            <a:r>
              <a:rPr lang="en-US" sz="900"/>
              <a:t/>
            </a:r>
            <a:br>
              <a:rPr lang="en-US" sz="900"/>
            </a:br>
            <a:r>
              <a:rPr lang="en-US" sz="900"/>
              <a:t>Median TTLB: 5357</a:t>
            </a:r>
            <a:endParaRPr sz="900"/>
          </a:p>
          <a:p>
            <a:pPr marL="0" lvl="0" indent="0" algn="l" rtl="0">
              <a:spcBef>
                <a:spcPts val="0"/>
              </a:spcBef>
              <a:spcAft>
                <a:spcPts val="0"/>
              </a:spcAft>
              <a:buClr>
                <a:schemeClr val="dk1"/>
              </a:buClr>
              <a:buSzPts val="1100"/>
              <a:buFont typeface="Arial"/>
              <a:buNone/>
            </a:pPr>
            <a:r>
              <a:rPr lang="en-US" sz="900"/>
              <a:t>Coverage: 0.786</a:t>
            </a:r>
            <a:endParaRPr sz="900"/>
          </a:p>
          <a:p>
            <a:pPr marL="0" lvl="0" indent="0" algn="l" rtl="0">
              <a:spcBef>
                <a:spcPts val="0"/>
              </a:spcBef>
              <a:spcAft>
                <a:spcPts val="0"/>
              </a:spcAft>
              <a:buClr>
                <a:schemeClr val="dk1"/>
              </a:buClr>
              <a:buSzPts val="1100"/>
              <a:buFont typeface="Arial"/>
              <a:buNone/>
            </a:pPr>
            <a:r>
              <a:rPr lang="en-US" sz="900"/>
              <a:t>Total number of mined blocks: 1</a:t>
            </a:r>
            <a:br>
              <a:rPr lang="en-US" sz="900"/>
            </a:br>
            <a:r>
              <a:rPr lang="en-US" sz="900"/>
              <a:t>top block Height: 1</a:t>
            </a:r>
            <a:endParaRPr sz="900"/>
          </a:p>
          <a:p>
            <a:pPr marL="0" lvl="0" indent="0" algn="l" rtl="0">
              <a:spcBef>
                <a:spcPts val="0"/>
              </a:spcBef>
              <a:spcAft>
                <a:spcPts val="0"/>
              </a:spcAft>
              <a:buClr>
                <a:schemeClr val="dk1"/>
              </a:buClr>
              <a:buSzPts val="1100"/>
              <a:buFont typeface="Arial"/>
              <a:buNone/>
            </a:pPr>
            <a:r>
              <a:rPr lang="en-US" sz="900"/>
              <a:t>Stale rate: 0</a:t>
            </a:r>
            <a:br>
              <a:rPr lang="en-US" sz="900"/>
            </a:br>
            <a:r>
              <a:rPr lang="en-US" sz="900"/>
              <a:t>totalTraffic: 2.19032e+09</a:t>
            </a:r>
            <a:br>
              <a:rPr lang="en-US" sz="900"/>
            </a:br>
            <a:r>
              <a:rPr lang="en-US" sz="900"/>
              <a:t>overheadRatio: 2.99202</a:t>
            </a:r>
            <a:endParaRPr sz="900"/>
          </a:p>
          <a:p>
            <a:pPr marL="0" lvl="0" indent="0" algn="l" rtl="0">
              <a:lnSpc>
                <a:spcPct val="90000"/>
              </a:lnSpc>
              <a:spcBef>
                <a:spcPts val="0"/>
              </a:spcBef>
              <a:spcAft>
                <a:spcPts val="0"/>
              </a:spcAft>
              <a:buClr>
                <a:schemeClr val="dk1"/>
              </a:buClr>
              <a:buSzPts val="1100"/>
              <a:buFont typeface="Arial"/>
              <a:buNone/>
            </a:pPr>
            <a:endParaRPr sz="900" b="1" u="sng"/>
          </a:p>
        </p:txBody>
      </p:sp>
      <p:sp>
        <p:nvSpPr>
          <p:cNvPr id="229" name="Google Shape;229;p35"/>
          <p:cNvSpPr txBox="1">
            <a:spLocks noGrp="1"/>
          </p:cNvSpPr>
          <p:nvPr>
            <p:ph type="body" idx="1"/>
          </p:nvPr>
        </p:nvSpPr>
        <p:spPr>
          <a:xfrm>
            <a:off x="50412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Solicited:</a:t>
            </a:r>
            <a:br>
              <a:rPr lang="en-US" sz="900" b="1" u="sng"/>
            </a:br>
            <a:r>
              <a:rPr lang="en-US" sz="900"/>
              <a:t/>
            </a:r>
            <a:br>
              <a:rPr lang="en-US" sz="900"/>
            </a:br>
            <a:r>
              <a:rPr lang="en-US" sz="900"/>
              <a:t>Median TTLB: 7445</a:t>
            </a:r>
            <a:endParaRPr sz="900"/>
          </a:p>
          <a:p>
            <a:pPr marL="0" lvl="0" indent="0" algn="l" rtl="0">
              <a:spcBef>
                <a:spcPts val="0"/>
              </a:spcBef>
              <a:spcAft>
                <a:spcPts val="0"/>
              </a:spcAft>
              <a:buClr>
                <a:schemeClr val="dk1"/>
              </a:buClr>
              <a:buSzPts val="1100"/>
              <a:buFont typeface="Arial"/>
              <a:buNone/>
            </a:pPr>
            <a:r>
              <a:rPr lang="en-US" sz="900"/>
              <a:t>Coverage: 0.93</a:t>
            </a:r>
            <a:endParaRPr sz="900"/>
          </a:p>
          <a:p>
            <a:pPr marL="0" lvl="0" indent="0" algn="l" rtl="0">
              <a:spcBef>
                <a:spcPts val="0"/>
              </a:spcBef>
              <a:spcAft>
                <a:spcPts val="0"/>
              </a:spcAft>
              <a:buClr>
                <a:schemeClr val="dk1"/>
              </a:buClr>
              <a:buSzPts val="1100"/>
              <a:buFont typeface="Arial"/>
              <a:buNone/>
            </a:pPr>
            <a:r>
              <a:rPr lang="en-US" sz="900"/>
              <a:t>Total number of mined blocks: 1</a:t>
            </a:r>
            <a:endParaRPr sz="900"/>
          </a:p>
          <a:p>
            <a:pPr marL="0" lvl="0" indent="0" algn="l" rtl="0">
              <a:spcBef>
                <a:spcPts val="0"/>
              </a:spcBef>
              <a:spcAft>
                <a:spcPts val="0"/>
              </a:spcAft>
              <a:buClr>
                <a:schemeClr val="dk1"/>
              </a:buClr>
              <a:buSzPts val="1100"/>
              <a:buFont typeface="Arial"/>
              <a:buNone/>
            </a:pPr>
            <a:r>
              <a:rPr lang="en-US" sz="900"/>
              <a:t>top block Height: 1</a:t>
            </a:r>
            <a:endParaRPr sz="900"/>
          </a:p>
          <a:p>
            <a:pPr marL="0" lvl="0" indent="0" algn="l" rtl="0">
              <a:spcBef>
                <a:spcPts val="0"/>
              </a:spcBef>
              <a:spcAft>
                <a:spcPts val="0"/>
              </a:spcAft>
              <a:buClr>
                <a:schemeClr val="dk1"/>
              </a:buClr>
              <a:buSzPts val="2800"/>
              <a:buFont typeface="Arial"/>
              <a:buNone/>
            </a:pPr>
            <a:r>
              <a:rPr lang="en-US" sz="900"/>
              <a:t>Stale rate: 0</a:t>
            </a:r>
            <a:br>
              <a:rPr lang="en-US" sz="900"/>
            </a:br>
            <a:r>
              <a:rPr lang="en-US" sz="900"/>
              <a:t>totalTraffic: 5.64691e+08</a:t>
            </a:r>
            <a:endParaRPr sz="900"/>
          </a:p>
          <a:p>
            <a:pPr marL="0" lvl="0" indent="0" algn="l" rtl="0">
              <a:spcBef>
                <a:spcPts val="0"/>
              </a:spcBef>
              <a:spcAft>
                <a:spcPts val="0"/>
              </a:spcAft>
              <a:buClr>
                <a:schemeClr val="dk1"/>
              </a:buClr>
              <a:buSzPts val="2800"/>
              <a:buFont typeface="Arial"/>
              <a:buNone/>
            </a:pPr>
            <a:r>
              <a:rPr lang="en-US" sz="900"/>
              <a:t>overheadRatio: 0.519683</a:t>
            </a:r>
            <a:endParaRPr sz="900"/>
          </a:p>
          <a:p>
            <a:pPr marL="0" lvl="0" indent="0" algn="l" rtl="0">
              <a:lnSpc>
                <a:spcPct val="90000"/>
              </a:lnSpc>
              <a:spcBef>
                <a:spcPts val="0"/>
              </a:spcBef>
              <a:spcAft>
                <a:spcPts val="0"/>
              </a:spcAft>
              <a:buClr>
                <a:schemeClr val="dk1"/>
              </a:buClr>
              <a:buSzPts val="1100"/>
              <a:buFont typeface="Arial"/>
              <a:buNone/>
            </a:pPr>
            <a:endParaRPr sz="900" b="1" u="sng"/>
          </a:p>
        </p:txBody>
      </p:sp>
      <p:sp>
        <p:nvSpPr>
          <p:cNvPr id="230" name="Google Shape;230;p35"/>
          <p:cNvSpPr txBox="1">
            <a:spLocks noGrp="1"/>
          </p:cNvSpPr>
          <p:nvPr>
            <p:ph type="body" idx="1"/>
          </p:nvPr>
        </p:nvSpPr>
        <p:spPr>
          <a:xfrm>
            <a:off x="50412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UnSolicited:</a:t>
            </a:r>
            <a:br>
              <a:rPr lang="en-US" sz="900" b="1" u="sng"/>
            </a:br>
            <a:r>
              <a:rPr lang="en-US" sz="900"/>
              <a:t/>
            </a:r>
            <a:br>
              <a:rPr lang="en-US" sz="900"/>
            </a:br>
            <a:r>
              <a:rPr lang="en-US" sz="900"/>
              <a:t>Median TTLB: 8394</a:t>
            </a:r>
            <a:endParaRPr sz="900"/>
          </a:p>
          <a:p>
            <a:pPr marL="0" lvl="0" indent="0" algn="l" rtl="0">
              <a:spcBef>
                <a:spcPts val="0"/>
              </a:spcBef>
              <a:spcAft>
                <a:spcPts val="0"/>
              </a:spcAft>
              <a:buClr>
                <a:schemeClr val="dk1"/>
              </a:buClr>
              <a:buSzPts val="1100"/>
              <a:buFont typeface="Arial"/>
              <a:buNone/>
            </a:pPr>
            <a:r>
              <a:rPr lang="en-US" sz="900"/>
              <a:t>Coverage: 0.93</a:t>
            </a:r>
            <a:endParaRPr sz="900"/>
          </a:p>
          <a:p>
            <a:pPr marL="0" lvl="0" indent="0" algn="l" rtl="0">
              <a:spcBef>
                <a:spcPts val="0"/>
              </a:spcBef>
              <a:spcAft>
                <a:spcPts val="0"/>
              </a:spcAft>
              <a:buClr>
                <a:schemeClr val="dk1"/>
              </a:buClr>
              <a:buSzPts val="1100"/>
              <a:buFont typeface="Arial"/>
              <a:buNone/>
            </a:pPr>
            <a:r>
              <a:rPr lang="en-US" sz="900"/>
              <a:t>Total number of mined blocks: 1</a:t>
            </a:r>
            <a:endParaRPr sz="900"/>
          </a:p>
          <a:p>
            <a:pPr marL="0" lvl="0" indent="0" algn="l" rtl="0">
              <a:spcBef>
                <a:spcPts val="0"/>
              </a:spcBef>
              <a:spcAft>
                <a:spcPts val="0"/>
              </a:spcAft>
              <a:buClr>
                <a:schemeClr val="dk1"/>
              </a:buClr>
              <a:buSzPts val="1100"/>
              <a:buFont typeface="Arial"/>
              <a:buNone/>
            </a:pPr>
            <a:r>
              <a:rPr lang="en-US" sz="900"/>
              <a:t>top block Height: 1</a:t>
            </a:r>
            <a:endParaRPr sz="900"/>
          </a:p>
          <a:p>
            <a:pPr marL="0" lvl="0" indent="0" algn="l" rtl="0">
              <a:spcBef>
                <a:spcPts val="0"/>
              </a:spcBef>
              <a:spcAft>
                <a:spcPts val="0"/>
              </a:spcAft>
              <a:buClr>
                <a:schemeClr val="dk1"/>
              </a:buClr>
              <a:buSzPts val="2800"/>
              <a:buFont typeface="Arial"/>
              <a:buNone/>
            </a:pPr>
            <a:r>
              <a:rPr lang="en-US" sz="900"/>
              <a:t>Stale rate: 0</a:t>
            </a:r>
            <a:br>
              <a:rPr lang="en-US" sz="900"/>
            </a:br>
            <a:r>
              <a:rPr lang="en-US" sz="900"/>
              <a:t>totalTraffic: 1.00814e+10</a:t>
            </a:r>
            <a:endParaRPr sz="900"/>
          </a:p>
          <a:p>
            <a:pPr marL="0" lvl="0" indent="0" algn="l" rtl="0">
              <a:spcBef>
                <a:spcPts val="0"/>
              </a:spcBef>
              <a:spcAft>
                <a:spcPts val="0"/>
              </a:spcAft>
              <a:buClr>
                <a:schemeClr val="dk1"/>
              </a:buClr>
              <a:buSzPts val="2800"/>
              <a:buFont typeface="Arial"/>
              <a:buNone/>
            </a:pPr>
            <a:r>
              <a:rPr lang="en-US" sz="900"/>
              <a:t>overheadRatio: 17.3385</a:t>
            </a:r>
            <a:endParaRPr sz="900"/>
          </a:p>
          <a:p>
            <a:pPr marL="0" lvl="0" indent="0" algn="l" rtl="0">
              <a:lnSpc>
                <a:spcPct val="90000"/>
              </a:lnSpc>
              <a:spcBef>
                <a:spcPts val="0"/>
              </a:spcBef>
              <a:spcAft>
                <a:spcPts val="0"/>
              </a:spcAft>
              <a:buClr>
                <a:schemeClr val="dk1"/>
              </a:buClr>
              <a:buSzPts val="1100"/>
              <a:buFont typeface="Arial"/>
              <a:buNone/>
            </a:pPr>
            <a:endParaRPr sz="900" b="1" u="sng"/>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6"/>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3240" u="sng"/>
              <a:t>1 Block + 1000 Minutes Test (kadBeta=3):</a:t>
            </a:r>
            <a:endParaRPr u="sng"/>
          </a:p>
        </p:txBody>
      </p:sp>
      <p:pic>
        <p:nvPicPr>
          <p:cNvPr id="236" name="Google Shape;236;p36"/>
          <p:cNvPicPr preferRelativeResize="0"/>
          <p:nvPr/>
        </p:nvPicPr>
        <p:blipFill>
          <a:blip r:embed="rId3">
            <a:alphaModFix/>
          </a:blip>
          <a:stretch>
            <a:fillRect/>
          </a:stretch>
        </p:blipFill>
        <p:spPr>
          <a:xfrm>
            <a:off x="152400" y="1367773"/>
            <a:ext cx="8839199" cy="46959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37"/>
          <p:cNvPicPr preferRelativeResize="0"/>
          <p:nvPr/>
        </p:nvPicPr>
        <p:blipFill>
          <a:blip r:embed="rId3">
            <a:alphaModFix/>
          </a:blip>
          <a:stretch>
            <a:fillRect/>
          </a:stretch>
        </p:blipFill>
        <p:spPr>
          <a:xfrm>
            <a:off x="152400" y="1382073"/>
            <a:ext cx="8839199" cy="4695975"/>
          </a:xfrm>
          <a:prstGeom prst="rect">
            <a:avLst/>
          </a:prstGeom>
          <a:noFill/>
          <a:ln>
            <a:noFill/>
          </a:ln>
        </p:spPr>
      </p:pic>
      <p:sp>
        <p:nvSpPr>
          <p:cNvPr id="242" name="Google Shape;242;p37"/>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3240" u="sng"/>
              <a:t>1 Block + 1000 Minutes Test (kadBeta=3):</a:t>
            </a:r>
            <a:endParaRPr u="sng"/>
          </a:p>
        </p:txBody>
      </p:sp>
      <p:cxnSp>
        <p:nvCxnSpPr>
          <p:cNvPr id="243" name="Google Shape;243;p37"/>
          <p:cNvCxnSpPr/>
          <p:nvPr/>
        </p:nvCxnSpPr>
        <p:spPr>
          <a:xfrm>
            <a:off x="1267825" y="2271150"/>
            <a:ext cx="2989200" cy="0"/>
          </a:xfrm>
          <a:prstGeom prst="straightConnector1">
            <a:avLst/>
          </a:prstGeom>
          <a:noFill/>
          <a:ln w="9525" cap="flat" cmpd="sng">
            <a:solidFill>
              <a:schemeClr val="dk2"/>
            </a:solidFill>
            <a:prstDash val="solid"/>
            <a:round/>
            <a:headEnd type="none" w="med" len="med"/>
            <a:tailEnd type="none" w="med" len="med"/>
          </a:ln>
        </p:spPr>
      </p:cxnSp>
      <p:cxnSp>
        <p:nvCxnSpPr>
          <p:cNvPr id="244" name="Google Shape;244;p37"/>
          <p:cNvCxnSpPr/>
          <p:nvPr/>
        </p:nvCxnSpPr>
        <p:spPr>
          <a:xfrm>
            <a:off x="3198625" y="2273550"/>
            <a:ext cx="0" cy="3293100"/>
          </a:xfrm>
          <a:prstGeom prst="straightConnector1">
            <a:avLst/>
          </a:prstGeom>
          <a:noFill/>
          <a:ln w="9525" cap="flat" cmpd="sng">
            <a:solidFill>
              <a:schemeClr val="dk2"/>
            </a:solidFill>
            <a:prstDash val="solid"/>
            <a:round/>
            <a:headEnd type="none" w="med" len="med"/>
            <a:tailEnd type="none" w="med" len="med"/>
          </a:ln>
        </p:spPr>
      </p:cxnSp>
      <p:cxnSp>
        <p:nvCxnSpPr>
          <p:cNvPr id="245" name="Google Shape;245;p37"/>
          <p:cNvCxnSpPr/>
          <p:nvPr/>
        </p:nvCxnSpPr>
        <p:spPr>
          <a:xfrm>
            <a:off x="3332000" y="2274750"/>
            <a:ext cx="0" cy="3287100"/>
          </a:xfrm>
          <a:prstGeom prst="straightConnector1">
            <a:avLst/>
          </a:prstGeom>
          <a:noFill/>
          <a:ln w="9525" cap="flat" cmpd="sng">
            <a:solidFill>
              <a:schemeClr val="dk2"/>
            </a:solidFill>
            <a:prstDash val="solid"/>
            <a:round/>
            <a:headEnd type="none" w="med" len="med"/>
            <a:tailEnd type="none" w="med" len="med"/>
          </a:ln>
        </p:spPr>
      </p:cxnSp>
      <p:cxnSp>
        <p:nvCxnSpPr>
          <p:cNvPr id="246" name="Google Shape;246;p37"/>
          <p:cNvCxnSpPr/>
          <p:nvPr/>
        </p:nvCxnSpPr>
        <p:spPr>
          <a:xfrm>
            <a:off x="3498675" y="2271150"/>
            <a:ext cx="0" cy="3295500"/>
          </a:xfrm>
          <a:prstGeom prst="straightConnector1">
            <a:avLst/>
          </a:prstGeom>
          <a:noFill/>
          <a:ln w="9525" cap="flat" cmpd="sng">
            <a:solidFill>
              <a:schemeClr val="dk2"/>
            </a:solidFill>
            <a:prstDash val="solid"/>
            <a:round/>
            <a:headEnd type="none" w="med" len="med"/>
            <a:tailEnd type="none" w="med" len="med"/>
          </a:ln>
        </p:spPr>
      </p:cxnSp>
      <p:cxnSp>
        <p:nvCxnSpPr>
          <p:cNvPr id="247" name="Google Shape;247;p37"/>
          <p:cNvCxnSpPr/>
          <p:nvPr/>
        </p:nvCxnSpPr>
        <p:spPr>
          <a:xfrm>
            <a:off x="3893925" y="2271150"/>
            <a:ext cx="0" cy="3290700"/>
          </a:xfrm>
          <a:prstGeom prst="straightConnector1">
            <a:avLst/>
          </a:prstGeom>
          <a:noFill/>
          <a:ln w="9525" cap="flat" cmpd="sng">
            <a:solidFill>
              <a:schemeClr val="dk2"/>
            </a:solidFill>
            <a:prstDash val="solid"/>
            <a:round/>
            <a:headEnd type="none" w="med" len="med"/>
            <a:tailEnd type="none" w="med" len="med"/>
          </a:ln>
        </p:spPr>
      </p:cxnSp>
      <p:cxnSp>
        <p:nvCxnSpPr>
          <p:cNvPr id="248" name="Google Shape;248;p37"/>
          <p:cNvCxnSpPr/>
          <p:nvPr/>
        </p:nvCxnSpPr>
        <p:spPr>
          <a:xfrm>
            <a:off x="4257025" y="2271150"/>
            <a:ext cx="0" cy="32955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8"/>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3240" u="sng"/>
              <a:t>1 Block + 1000 Minutes Test (kadBeta=5):</a:t>
            </a:r>
            <a:endParaRPr u="sng"/>
          </a:p>
        </p:txBody>
      </p:sp>
      <p:sp>
        <p:nvSpPr>
          <p:cNvPr id="254" name="Google Shape;254;p38"/>
          <p:cNvSpPr txBox="1">
            <a:spLocks noGrp="1"/>
          </p:cNvSpPr>
          <p:nvPr>
            <p:ph type="body" idx="1"/>
          </p:nvPr>
        </p:nvSpPr>
        <p:spPr>
          <a:xfrm>
            <a:off x="285750" y="984250"/>
            <a:ext cx="8572500" cy="3150900"/>
          </a:xfrm>
          <a:prstGeom prst="rect">
            <a:avLst/>
          </a:prstGeom>
          <a:noFill/>
          <a:ln>
            <a:noFill/>
          </a:ln>
        </p:spPr>
        <p:txBody>
          <a:bodyPr spcFirstLastPara="1" wrap="square" lIns="91425" tIns="45700" rIns="91425" bIns="45700" anchor="ctr" anchorCtr="0">
            <a:noAutofit/>
          </a:bodyPr>
          <a:lstStyle/>
          <a:p>
            <a:pPr marL="457200" lvl="0" indent="-317500" rtl="0">
              <a:lnSpc>
                <a:spcPct val="90000"/>
              </a:lnSpc>
              <a:spcBef>
                <a:spcPts val="0"/>
              </a:spcBef>
              <a:spcAft>
                <a:spcPts val="0"/>
              </a:spcAft>
              <a:buSzPts val="1400"/>
              <a:buChar char="•"/>
            </a:pPr>
            <a:r>
              <a:rPr lang="en-US" sz="1400" dirty="0"/>
              <a:t>When we change the </a:t>
            </a:r>
            <a:r>
              <a:rPr lang="en-US" sz="1400" dirty="0" err="1"/>
              <a:t>kadBeta</a:t>
            </a:r>
            <a:r>
              <a:rPr lang="en-US" sz="1400" dirty="0"/>
              <a:t> value to 5, means we will now allow 5 parallel broadcast happening at the same time compares to the 3 we used to have.</a:t>
            </a:r>
            <a:br>
              <a:rPr lang="en-US" sz="1400" dirty="0"/>
            </a:br>
            <a:endParaRPr sz="1400" dirty="0"/>
          </a:p>
          <a:p>
            <a:pPr marL="457200" lvl="0" indent="-317500" rtl="0">
              <a:lnSpc>
                <a:spcPct val="90000"/>
              </a:lnSpc>
              <a:spcBef>
                <a:spcPts val="0"/>
              </a:spcBef>
              <a:spcAft>
                <a:spcPts val="0"/>
              </a:spcAft>
              <a:buSzPts val="1400"/>
              <a:buChar char="•"/>
            </a:pPr>
            <a:r>
              <a:rPr lang="en-US" sz="1400" dirty="0"/>
              <a:t>We have even better results here in which they not only follow the trends we mentioned in the last slide when </a:t>
            </a:r>
            <a:r>
              <a:rPr lang="en-US" sz="1400" dirty="0" err="1"/>
              <a:t>kadBeta</a:t>
            </a:r>
            <a:r>
              <a:rPr lang="en-US" sz="1400" dirty="0"/>
              <a:t>=3, but also show improvements. Even though </a:t>
            </a:r>
            <a:r>
              <a:rPr lang="en-US" sz="1400" dirty="0" err="1"/>
              <a:t>KadCast</a:t>
            </a:r>
            <a:r>
              <a:rPr lang="en-US" sz="1400" dirty="0"/>
              <a:t> has very similar values in the block propagation delay (from 5357 to 5479), </a:t>
            </a:r>
            <a:r>
              <a:rPr lang="en-US" sz="1400" dirty="0">
                <a:solidFill>
                  <a:srgbClr val="000000"/>
                </a:solidFill>
              </a:rPr>
              <a:t>its coverage has a massive reduction from 0.786 to 0.678 as well as the increase in </a:t>
            </a:r>
            <a:r>
              <a:rPr lang="en-US" sz="1400" dirty="0" err="1">
                <a:solidFill>
                  <a:srgbClr val="000000"/>
                </a:solidFill>
              </a:rPr>
              <a:t>overheadRatio</a:t>
            </a:r>
            <a:r>
              <a:rPr lang="en-US" sz="1400" dirty="0"/>
              <a:t>. On the contrary, </a:t>
            </a:r>
            <a:r>
              <a:rPr lang="en-US" sz="1400" dirty="0" err="1">
                <a:solidFill>
                  <a:srgbClr val="000000"/>
                </a:solidFill>
              </a:rPr>
              <a:t>MinCast</a:t>
            </a:r>
            <a:r>
              <a:rPr lang="en-US" sz="1400" dirty="0">
                <a:solidFill>
                  <a:srgbClr val="000000"/>
                </a:solidFill>
              </a:rPr>
              <a:t> with </a:t>
            </a:r>
            <a:r>
              <a:rPr lang="en-US" sz="1400" dirty="0" err="1">
                <a:solidFill>
                  <a:srgbClr val="000000"/>
                </a:solidFill>
              </a:rPr>
              <a:t>InformRatio</a:t>
            </a:r>
            <a:r>
              <a:rPr lang="en-US" sz="1400" dirty="0">
                <a:solidFill>
                  <a:srgbClr val="000000"/>
                </a:solidFill>
              </a:rPr>
              <a:t> (</a:t>
            </a:r>
            <a:r>
              <a:rPr lang="en-US" sz="1400" dirty="0" err="1">
                <a:solidFill>
                  <a:srgbClr val="000000"/>
                </a:solidFill>
              </a:rPr>
              <a:t>noScore</a:t>
            </a:r>
            <a:r>
              <a:rPr lang="en-US" sz="1400" dirty="0">
                <a:solidFill>
                  <a:srgbClr val="000000"/>
                </a:solidFill>
              </a:rPr>
              <a:t>) has </a:t>
            </a:r>
            <a:r>
              <a:rPr lang="en-US" sz="1400" dirty="0" err="1">
                <a:solidFill>
                  <a:srgbClr val="000000"/>
                </a:solidFill>
              </a:rPr>
              <a:t>has</a:t>
            </a:r>
            <a:r>
              <a:rPr lang="en-US" sz="1400" dirty="0">
                <a:solidFill>
                  <a:srgbClr val="000000"/>
                </a:solidFill>
              </a:rPr>
              <a:t> slightly improved coverage compares to </a:t>
            </a:r>
            <a:r>
              <a:rPr lang="en-US" sz="1400" dirty="0" err="1">
                <a:solidFill>
                  <a:srgbClr val="000000"/>
                </a:solidFill>
              </a:rPr>
              <a:t>kadBeta</a:t>
            </a:r>
            <a:r>
              <a:rPr lang="en-US" sz="1400" dirty="0">
                <a:solidFill>
                  <a:srgbClr val="000000"/>
                </a:solidFill>
              </a:rPr>
              <a:t>=3 (from 0.86 to 0.876) one, and has a slightly improved block propagation delay as well (from 4926 to 4006.5).</a:t>
            </a:r>
            <a:r>
              <a:rPr lang="en-US" sz="1400" dirty="0"/>
              <a:t/>
            </a:r>
            <a:br>
              <a:rPr lang="en-US" sz="1400" dirty="0"/>
            </a:br>
            <a:endParaRPr sz="1400" dirty="0"/>
          </a:p>
          <a:p>
            <a:pPr marL="457200" lvl="0" indent="-317500" rtl="0">
              <a:lnSpc>
                <a:spcPct val="90000"/>
              </a:lnSpc>
              <a:spcBef>
                <a:spcPts val="0"/>
              </a:spcBef>
              <a:spcAft>
                <a:spcPts val="0"/>
              </a:spcAft>
              <a:buSzPts val="1400"/>
              <a:buChar char="•"/>
            </a:pPr>
            <a:r>
              <a:rPr lang="en-US" sz="1400" dirty="0"/>
              <a:t>When checking </a:t>
            </a:r>
            <a:r>
              <a:rPr lang="en-US" sz="1400" dirty="0" err="1"/>
              <a:t>MinCast</a:t>
            </a:r>
            <a:r>
              <a:rPr lang="en-US" sz="1400" dirty="0"/>
              <a:t> with the Score System, we see higher coverage rate from 0.762 to 0.838, but a higher overall block propagation delay from 5501 to 7714.</a:t>
            </a:r>
            <a:br>
              <a:rPr lang="en-US" sz="1400" dirty="0"/>
            </a:br>
            <a:endParaRPr sz="1400" dirty="0"/>
          </a:p>
        </p:txBody>
      </p:sp>
      <p:sp>
        <p:nvSpPr>
          <p:cNvPr id="255" name="Google Shape;255;p38"/>
          <p:cNvSpPr txBox="1">
            <a:spLocks noGrp="1"/>
          </p:cNvSpPr>
          <p:nvPr>
            <p:ph type="body" idx="1"/>
          </p:nvPr>
        </p:nvSpPr>
        <p:spPr>
          <a:xfrm>
            <a:off x="603706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MinCast noScore kadBeta=5:</a:t>
            </a:r>
            <a:br>
              <a:rPr lang="en-US" sz="900" b="1" u="sng"/>
            </a:br>
            <a:r>
              <a:rPr lang="en-US" sz="900"/>
              <a:t/>
            </a:r>
            <a:br>
              <a:rPr lang="en-US" sz="900"/>
            </a:br>
            <a:r>
              <a:rPr lang="en-US" sz="900"/>
              <a:t>Median TTLB: 4006.5</a:t>
            </a:r>
            <a:endParaRPr sz="900"/>
          </a:p>
          <a:p>
            <a:pPr marL="0" lvl="0" indent="0" algn="l" rtl="0">
              <a:spcBef>
                <a:spcPts val="0"/>
              </a:spcBef>
              <a:spcAft>
                <a:spcPts val="0"/>
              </a:spcAft>
              <a:buClr>
                <a:schemeClr val="dk1"/>
              </a:buClr>
              <a:buSzPts val="1100"/>
              <a:buFont typeface="Arial"/>
              <a:buNone/>
            </a:pPr>
            <a:r>
              <a:rPr lang="en-US" sz="900"/>
              <a:t>Coverage: 0.876</a:t>
            </a:r>
            <a:endParaRPr sz="900"/>
          </a:p>
          <a:p>
            <a:pPr marL="0" lvl="0" indent="0" algn="l" rtl="0">
              <a:spcBef>
                <a:spcPts val="0"/>
              </a:spcBef>
              <a:spcAft>
                <a:spcPts val="0"/>
              </a:spcAft>
              <a:buClr>
                <a:schemeClr val="dk1"/>
              </a:buClr>
              <a:buSzPts val="1100"/>
              <a:buFont typeface="Arial"/>
              <a:buNone/>
            </a:pPr>
            <a:r>
              <a:rPr lang="en-US" sz="900"/>
              <a:t>Total number of mined blocks: 1</a:t>
            </a:r>
            <a:br>
              <a:rPr lang="en-US" sz="900"/>
            </a:br>
            <a:r>
              <a:rPr lang="en-US" sz="900"/>
              <a:t>top block Height: 1</a:t>
            </a:r>
            <a:endParaRPr sz="900"/>
          </a:p>
          <a:p>
            <a:pPr marL="0" lvl="0" indent="0" algn="l" rtl="0">
              <a:spcBef>
                <a:spcPts val="0"/>
              </a:spcBef>
              <a:spcAft>
                <a:spcPts val="0"/>
              </a:spcAft>
              <a:buClr>
                <a:schemeClr val="dk1"/>
              </a:buClr>
              <a:buSzPts val="1100"/>
              <a:buFont typeface="Arial"/>
              <a:buNone/>
            </a:pPr>
            <a:r>
              <a:rPr lang="en-US" sz="900"/>
              <a:t>Stale rate: 0</a:t>
            </a:r>
            <a:br>
              <a:rPr lang="en-US" sz="900"/>
            </a:br>
            <a:r>
              <a:rPr lang="en-US" sz="900"/>
              <a:t>totalTraffic: 1.66571e+09</a:t>
            </a:r>
            <a:br>
              <a:rPr lang="en-US" sz="900"/>
            </a:br>
            <a:r>
              <a:rPr lang="en-US" sz="900"/>
              <a:t>overheadRatio: 3.65641</a:t>
            </a:r>
            <a:br>
              <a:rPr lang="en-US" sz="900"/>
            </a:br>
            <a:endParaRPr sz="900"/>
          </a:p>
          <a:p>
            <a:pPr marL="0" lvl="0" indent="0" algn="l" rtl="0">
              <a:lnSpc>
                <a:spcPct val="90000"/>
              </a:lnSpc>
              <a:spcBef>
                <a:spcPts val="0"/>
              </a:spcBef>
              <a:spcAft>
                <a:spcPts val="0"/>
              </a:spcAft>
              <a:buClr>
                <a:schemeClr val="dk1"/>
              </a:buClr>
              <a:buSzPts val="1100"/>
              <a:buFont typeface="Arial"/>
              <a:buNone/>
            </a:pPr>
            <a:endParaRPr sz="900" b="1" u="sng"/>
          </a:p>
        </p:txBody>
      </p:sp>
      <p:sp>
        <p:nvSpPr>
          <p:cNvPr id="256" name="Google Shape;256;p38"/>
          <p:cNvSpPr txBox="1">
            <a:spLocks noGrp="1"/>
          </p:cNvSpPr>
          <p:nvPr>
            <p:ph type="body" idx="1"/>
          </p:nvPr>
        </p:nvSpPr>
        <p:spPr>
          <a:xfrm>
            <a:off x="603707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MinCast Score kadBeta=5:</a:t>
            </a:r>
            <a:br>
              <a:rPr lang="en-US" sz="900" b="1" u="sng"/>
            </a:br>
            <a:r>
              <a:rPr lang="en-US" sz="900"/>
              <a:t/>
            </a:r>
            <a:br>
              <a:rPr lang="en-US" sz="900"/>
            </a:br>
            <a:r>
              <a:rPr lang="en-US" sz="900"/>
              <a:t>Median TTLB: 7714</a:t>
            </a:r>
            <a:endParaRPr sz="900"/>
          </a:p>
          <a:p>
            <a:pPr marL="0" lvl="0" indent="0" algn="l" rtl="0">
              <a:spcBef>
                <a:spcPts val="0"/>
              </a:spcBef>
              <a:spcAft>
                <a:spcPts val="0"/>
              </a:spcAft>
              <a:buClr>
                <a:schemeClr val="dk1"/>
              </a:buClr>
              <a:buSzPts val="1100"/>
              <a:buFont typeface="Arial"/>
              <a:buNone/>
            </a:pPr>
            <a:r>
              <a:rPr lang="en-US" sz="900"/>
              <a:t>Coverage: 0.838</a:t>
            </a:r>
            <a:endParaRPr sz="900"/>
          </a:p>
          <a:p>
            <a:pPr marL="0" lvl="0" indent="0" algn="l" rtl="0">
              <a:spcBef>
                <a:spcPts val="0"/>
              </a:spcBef>
              <a:spcAft>
                <a:spcPts val="0"/>
              </a:spcAft>
              <a:buClr>
                <a:schemeClr val="dk1"/>
              </a:buClr>
              <a:buSzPts val="1100"/>
              <a:buFont typeface="Arial"/>
              <a:buNone/>
            </a:pPr>
            <a:r>
              <a:rPr lang="en-US" sz="900"/>
              <a:t>Total number of mined blocks: 1</a:t>
            </a:r>
            <a:br>
              <a:rPr lang="en-US" sz="900"/>
            </a:br>
            <a:r>
              <a:rPr lang="en-US" sz="900"/>
              <a:t>top block Height: 1</a:t>
            </a:r>
            <a:endParaRPr sz="900"/>
          </a:p>
          <a:p>
            <a:pPr marL="0" lvl="0" indent="0" algn="l" rtl="0">
              <a:spcBef>
                <a:spcPts val="0"/>
              </a:spcBef>
              <a:spcAft>
                <a:spcPts val="0"/>
              </a:spcAft>
              <a:buClr>
                <a:schemeClr val="dk1"/>
              </a:buClr>
              <a:buSzPts val="1100"/>
              <a:buFont typeface="Arial"/>
              <a:buNone/>
            </a:pPr>
            <a:r>
              <a:rPr lang="en-US" sz="900"/>
              <a:t>Stale rate: 0</a:t>
            </a:r>
            <a:br>
              <a:rPr lang="en-US" sz="900"/>
            </a:br>
            <a:r>
              <a:rPr lang="en-US" sz="900"/>
              <a:t>totalTraffic: 1.44165e+09</a:t>
            </a:r>
            <a:br>
              <a:rPr lang="en-US" sz="900"/>
            </a:br>
            <a:r>
              <a:rPr lang="en-US" sz="900"/>
              <a:t>overheadRatio: 1.85687</a:t>
            </a:r>
            <a:endParaRPr sz="900" b="1" u="sng"/>
          </a:p>
        </p:txBody>
      </p:sp>
      <p:sp>
        <p:nvSpPr>
          <p:cNvPr id="257" name="Google Shape;257;p38"/>
          <p:cNvSpPr txBox="1">
            <a:spLocks noGrp="1"/>
          </p:cNvSpPr>
          <p:nvPr>
            <p:ph type="body" idx="1"/>
          </p:nvPr>
        </p:nvSpPr>
        <p:spPr>
          <a:xfrm>
            <a:off x="3270596"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KadCast kadBeta=5:</a:t>
            </a:r>
            <a:br>
              <a:rPr lang="en-US" sz="900" b="1" u="sng"/>
            </a:br>
            <a:r>
              <a:rPr lang="en-US" sz="900"/>
              <a:t/>
            </a:r>
            <a:br>
              <a:rPr lang="en-US" sz="900"/>
            </a:br>
            <a:r>
              <a:rPr lang="en-US" sz="900"/>
              <a:t>Median TTLB: 5479</a:t>
            </a:r>
            <a:endParaRPr sz="900"/>
          </a:p>
          <a:p>
            <a:pPr marL="0" lvl="0" indent="0" algn="l" rtl="0">
              <a:spcBef>
                <a:spcPts val="0"/>
              </a:spcBef>
              <a:spcAft>
                <a:spcPts val="0"/>
              </a:spcAft>
              <a:buClr>
                <a:schemeClr val="dk1"/>
              </a:buClr>
              <a:buSzPts val="1100"/>
              <a:buFont typeface="Arial"/>
              <a:buNone/>
            </a:pPr>
            <a:r>
              <a:rPr lang="en-US" sz="900"/>
              <a:t>Coverage: 0.678</a:t>
            </a:r>
            <a:endParaRPr sz="900"/>
          </a:p>
          <a:p>
            <a:pPr marL="0" lvl="0" indent="0" algn="l" rtl="0">
              <a:spcBef>
                <a:spcPts val="0"/>
              </a:spcBef>
              <a:spcAft>
                <a:spcPts val="0"/>
              </a:spcAft>
              <a:buClr>
                <a:schemeClr val="dk1"/>
              </a:buClr>
              <a:buSzPts val="1100"/>
              <a:buFont typeface="Arial"/>
              <a:buNone/>
            </a:pPr>
            <a:r>
              <a:rPr lang="en-US" sz="900"/>
              <a:t>Total number of mined blocks: 1</a:t>
            </a:r>
            <a:br>
              <a:rPr lang="en-US" sz="900"/>
            </a:br>
            <a:r>
              <a:rPr lang="en-US" sz="900"/>
              <a:t>top block Height: 1</a:t>
            </a:r>
            <a:endParaRPr sz="900"/>
          </a:p>
          <a:p>
            <a:pPr marL="0" lvl="0" indent="0" algn="l" rtl="0">
              <a:spcBef>
                <a:spcPts val="0"/>
              </a:spcBef>
              <a:spcAft>
                <a:spcPts val="0"/>
              </a:spcAft>
              <a:buClr>
                <a:schemeClr val="dk1"/>
              </a:buClr>
              <a:buSzPts val="1100"/>
              <a:buFont typeface="Arial"/>
              <a:buNone/>
            </a:pPr>
            <a:r>
              <a:rPr lang="en-US" sz="900"/>
              <a:t>Stale rate: 0</a:t>
            </a:r>
            <a:br>
              <a:rPr lang="en-US" sz="900"/>
            </a:br>
            <a:r>
              <a:rPr lang="en-US" sz="900"/>
              <a:t>totalTraffic: 3.3347e+09</a:t>
            </a:r>
            <a:br>
              <a:rPr lang="en-US" sz="900"/>
            </a:br>
            <a:r>
              <a:rPr lang="en-US" sz="900"/>
              <a:t>overheadRatio: 5.0694</a:t>
            </a:r>
            <a:br>
              <a:rPr lang="en-US" sz="900"/>
            </a:br>
            <a:endParaRPr sz="900" b="1" u="sng"/>
          </a:p>
        </p:txBody>
      </p:sp>
      <p:sp>
        <p:nvSpPr>
          <p:cNvPr id="258" name="Google Shape;258;p38"/>
          <p:cNvSpPr txBox="1">
            <a:spLocks noGrp="1"/>
          </p:cNvSpPr>
          <p:nvPr>
            <p:ph type="body" idx="1"/>
          </p:nvPr>
        </p:nvSpPr>
        <p:spPr>
          <a:xfrm>
            <a:off x="50412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Solicited:</a:t>
            </a:r>
            <a:br>
              <a:rPr lang="en-US" sz="900" b="1" u="sng"/>
            </a:br>
            <a:r>
              <a:rPr lang="en-US" sz="900"/>
              <a:t/>
            </a:r>
            <a:br>
              <a:rPr lang="en-US" sz="900"/>
            </a:br>
            <a:r>
              <a:rPr lang="en-US" sz="900"/>
              <a:t>Median TTLB: 7445</a:t>
            </a:r>
            <a:endParaRPr sz="900"/>
          </a:p>
          <a:p>
            <a:pPr marL="0" lvl="0" indent="0" algn="l" rtl="0">
              <a:spcBef>
                <a:spcPts val="0"/>
              </a:spcBef>
              <a:spcAft>
                <a:spcPts val="0"/>
              </a:spcAft>
              <a:buClr>
                <a:schemeClr val="dk1"/>
              </a:buClr>
              <a:buSzPts val="1100"/>
              <a:buFont typeface="Arial"/>
              <a:buNone/>
            </a:pPr>
            <a:r>
              <a:rPr lang="en-US" sz="900"/>
              <a:t>Coverage: 0.93</a:t>
            </a:r>
            <a:endParaRPr sz="900"/>
          </a:p>
          <a:p>
            <a:pPr marL="0" lvl="0" indent="0" algn="l" rtl="0">
              <a:spcBef>
                <a:spcPts val="0"/>
              </a:spcBef>
              <a:spcAft>
                <a:spcPts val="0"/>
              </a:spcAft>
              <a:buClr>
                <a:schemeClr val="dk1"/>
              </a:buClr>
              <a:buSzPts val="1100"/>
              <a:buFont typeface="Arial"/>
              <a:buNone/>
            </a:pPr>
            <a:r>
              <a:rPr lang="en-US" sz="900"/>
              <a:t>Total number of mined blocks: 1</a:t>
            </a:r>
            <a:endParaRPr sz="900"/>
          </a:p>
          <a:p>
            <a:pPr marL="0" lvl="0" indent="0" algn="l" rtl="0">
              <a:spcBef>
                <a:spcPts val="0"/>
              </a:spcBef>
              <a:spcAft>
                <a:spcPts val="0"/>
              </a:spcAft>
              <a:buClr>
                <a:schemeClr val="dk1"/>
              </a:buClr>
              <a:buSzPts val="1100"/>
              <a:buFont typeface="Arial"/>
              <a:buNone/>
            </a:pPr>
            <a:r>
              <a:rPr lang="en-US" sz="900"/>
              <a:t>top block Height: 1</a:t>
            </a:r>
            <a:endParaRPr sz="900"/>
          </a:p>
          <a:p>
            <a:pPr marL="0" lvl="0" indent="0" algn="l" rtl="0">
              <a:spcBef>
                <a:spcPts val="0"/>
              </a:spcBef>
              <a:spcAft>
                <a:spcPts val="0"/>
              </a:spcAft>
              <a:buClr>
                <a:schemeClr val="dk1"/>
              </a:buClr>
              <a:buSzPts val="2800"/>
              <a:buFont typeface="Arial"/>
              <a:buNone/>
            </a:pPr>
            <a:r>
              <a:rPr lang="en-US" sz="900"/>
              <a:t>Stale rate: 0</a:t>
            </a:r>
            <a:br>
              <a:rPr lang="en-US" sz="900"/>
            </a:br>
            <a:r>
              <a:rPr lang="en-US" sz="900"/>
              <a:t>totalTraffic: 5.64691e+08</a:t>
            </a:r>
            <a:endParaRPr sz="900"/>
          </a:p>
          <a:p>
            <a:pPr marL="0" lvl="0" indent="0" algn="l" rtl="0">
              <a:spcBef>
                <a:spcPts val="0"/>
              </a:spcBef>
              <a:spcAft>
                <a:spcPts val="0"/>
              </a:spcAft>
              <a:buClr>
                <a:schemeClr val="dk1"/>
              </a:buClr>
              <a:buSzPts val="2800"/>
              <a:buFont typeface="Arial"/>
              <a:buNone/>
            </a:pPr>
            <a:r>
              <a:rPr lang="en-US" sz="900"/>
              <a:t>overheadRatio: 0.519683</a:t>
            </a:r>
            <a:endParaRPr sz="900"/>
          </a:p>
          <a:p>
            <a:pPr marL="0" lvl="0" indent="0" algn="l" rtl="0">
              <a:lnSpc>
                <a:spcPct val="90000"/>
              </a:lnSpc>
              <a:spcBef>
                <a:spcPts val="0"/>
              </a:spcBef>
              <a:spcAft>
                <a:spcPts val="0"/>
              </a:spcAft>
              <a:buClr>
                <a:schemeClr val="dk1"/>
              </a:buClr>
              <a:buSzPts val="1100"/>
              <a:buFont typeface="Arial"/>
              <a:buNone/>
            </a:pPr>
            <a:endParaRPr sz="900" b="1" u="sng"/>
          </a:p>
        </p:txBody>
      </p:sp>
      <p:sp>
        <p:nvSpPr>
          <p:cNvPr id="259" name="Google Shape;259;p38"/>
          <p:cNvSpPr txBox="1">
            <a:spLocks noGrp="1"/>
          </p:cNvSpPr>
          <p:nvPr>
            <p:ph type="body" idx="1"/>
          </p:nvPr>
        </p:nvSpPr>
        <p:spPr>
          <a:xfrm>
            <a:off x="50412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UnSolicited:</a:t>
            </a:r>
            <a:br>
              <a:rPr lang="en-US" sz="900" b="1" u="sng"/>
            </a:br>
            <a:r>
              <a:rPr lang="en-US" sz="900"/>
              <a:t/>
            </a:r>
            <a:br>
              <a:rPr lang="en-US" sz="900"/>
            </a:br>
            <a:r>
              <a:rPr lang="en-US" sz="900"/>
              <a:t>Median TTLB: 8394</a:t>
            </a:r>
            <a:endParaRPr sz="900"/>
          </a:p>
          <a:p>
            <a:pPr marL="0" lvl="0" indent="0" algn="l" rtl="0">
              <a:spcBef>
                <a:spcPts val="0"/>
              </a:spcBef>
              <a:spcAft>
                <a:spcPts val="0"/>
              </a:spcAft>
              <a:buClr>
                <a:schemeClr val="dk1"/>
              </a:buClr>
              <a:buSzPts val="1100"/>
              <a:buFont typeface="Arial"/>
              <a:buNone/>
            </a:pPr>
            <a:r>
              <a:rPr lang="en-US" sz="900"/>
              <a:t>Coverage: 0.93</a:t>
            </a:r>
            <a:endParaRPr sz="900"/>
          </a:p>
          <a:p>
            <a:pPr marL="0" lvl="0" indent="0" algn="l" rtl="0">
              <a:spcBef>
                <a:spcPts val="0"/>
              </a:spcBef>
              <a:spcAft>
                <a:spcPts val="0"/>
              </a:spcAft>
              <a:buClr>
                <a:schemeClr val="dk1"/>
              </a:buClr>
              <a:buSzPts val="1100"/>
              <a:buFont typeface="Arial"/>
              <a:buNone/>
            </a:pPr>
            <a:r>
              <a:rPr lang="en-US" sz="900"/>
              <a:t>Total number of mined blocks: 1</a:t>
            </a:r>
            <a:endParaRPr sz="900"/>
          </a:p>
          <a:p>
            <a:pPr marL="0" lvl="0" indent="0" algn="l" rtl="0">
              <a:spcBef>
                <a:spcPts val="0"/>
              </a:spcBef>
              <a:spcAft>
                <a:spcPts val="0"/>
              </a:spcAft>
              <a:buClr>
                <a:schemeClr val="dk1"/>
              </a:buClr>
              <a:buSzPts val="1100"/>
              <a:buFont typeface="Arial"/>
              <a:buNone/>
            </a:pPr>
            <a:r>
              <a:rPr lang="en-US" sz="900"/>
              <a:t>top block Height: 1</a:t>
            </a:r>
            <a:endParaRPr sz="900"/>
          </a:p>
          <a:p>
            <a:pPr marL="0" lvl="0" indent="0" algn="l" rtl="0">
              <a:spcBef>
                <a:spcPts val="0"/>
              </a:spcBef>
              <a:spcAft>
                <a:spcPts val="0"/>
              </a:spcAft>
              <a:buClr>
                <a:schemeClr val="dk1"/>
              </a:buClr>
              <a:buSzPts val="2800"/>
              <a:buFont typeface="Arial"/>
              <a:buNone/>
            </a:pPr>
            <a:r>
              <a:rPr lang="en-US" sz="900"/>
              <a:t>Stale rate: 0</a:t>
            </a:r>
            <a:br>
              <a:rPr lang="en-US" sz="900"/>
            </a:br>
            <a:r>
              <a:rPr lang="en-US" sz="900"/>
              <a:t>totalTraffic: 1.00814e+10</a:t>
            </a:r>
            <a:endParaRPr sz="900"/>
          </a:p>
          <a:p>
            <a:pPr marL="0" lvl="0" indent="0" algn="l" rtl="0">
              <a:spcBef>
                <a:spcPts val="0"/>
              </a:spcBef>
              <a:spcAft>
                <a:spcPts val="0"/>
              </a:spcAft>
              <a:buClr>
                <a:schemeClr val="dk1"/>
              </a:buClr>
              <a:buSzPts val="2800"/>
              <a:buFont typeface="Arial"/>
              <a:buNone/>
            </a:pPr>
            <a:r>
              <a:rPr lang="en-US" sz="900"/>
              <a:t>overheadRatio: 17.3385</a:t>
            </a:r>
            <a:endParaRPr sz="900"/>
          </a:p>
          <a:p>
            <a:pPr marL="0" lvl="0" indent="0" algn="l" rtl="0">
              <a:lnSpc>
                <a:spcPct val="90000"/>
              </a:lnSpc>
              <a:spcBef>
                <a:spcPts val="0"/>
              </a:spcBef>
              <a:spcAft>
                <a:spcPts val="0"/>
              </a:spcAft>
              <a:buClr>
                <a:schemeClr val="dk1"/>
              </a:buClr>
              <a:buSzPts val="1100"/>
              <a:buFont typeface="Arial"/>
              <a:buNone/>
            </a:pPr>
            <a:endParaRPr sz="900" b="1" u="sng"/>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9"/>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3240" u="sng"/>
              <a:t>1 Block + 1000 Minutes Test (kadBeta=5):</a:t>
            </a:r>
            <a:endParaRPr u="sng"/>
          </a:p>
        </p:txBody>
      </p:sp>
      <p:pic>
        <p:nvPicPr>
          <p:cNvPr id="265" name="Google Shape;265;p39"/>
          <p:cNvPicPr preferRelativeResize="0"/>
          <p:nvPr/>
        </p:nvPicPr>
        <p:blipFill>
          <a:blip r:embed="rId3">
            <a:alphaModFix/>
          </a:blip>
          <a:stretch>
            <a:fillRect/>
          </a:stretch>
        </p:blipFill>
        <p:spPr>
          <a:xfrm>
            <a:off x="152400" y="1367773"/>
            <a:ext cx="8839199" cy="46959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pic>
        <p:nvPicPr>
          <p:cNvPr id="270" name="Google Shape;270;p40"/>
          <p:cNvPicPr preferRelativeResize="0"/>
          <p:nvPr/>
        </p:nvPicPr>
        <p:blipFill>
          <a:blip r:embed="rId3">
            <a:alphaModFix/>
          </a:blip>
          <a:stretch>
            <a:fillRect/>
          </a:stretch>
        </p:blipFill>
        <p:spPr>
          <a:xfrm>
            <a:off x="152400" y="1367773"/>
            <a:ext cx="8839199" cy="4695975"/>
          </a:xfrm>
          <a:prstGeom prst="rect">
            <a:avLst/>
          </a:prstGeom>
          <a:noFill/>
          <a:ln>
            <a:noFill/>
          </a:ln>
        </p:spPr>
      </p:pic>
      <p:sp>
        <p:nvSpPr>
          <p:cNvPr id="271" name="Google Shape;271;p40"/>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3240" u="sng"/>
              <a:t>1 Block + 1000 Minutes Test (kadBeta=5):</a:t>
            </a:r>
            <a:endParaRPr u="sng"/>
          </a:p>
        </p:txBody>
      </p:sp>
      <p:cxnSp>
        <p:nvCxnSpPr>
          <p:cNvPr id="272" name="Google Shape;272;p40"/>
          <p:cNvCxnSpPr/>
          <p:nvPr/>
        </p:nvCxnSpPr>
        <p:spPr>
          <a:xfrm>
            <a:off x="1266600" y="2395775"/>
            <a:ext cx="3093600" cy="0"/>
          </a:xfrm>
          <a:prstGeom prst="straightConnector1">
            <a:avLst/>
          </a:prstGeom>
          <a:noFill/>
          <a:ln w="9525" cap="flat" cmpd="sng">
            <a:solidFill>
              <a:schemeClr val="dk2"/>
            </a:solidFill>
            <a:prstDash val="solid"/>
            <a:round/>
            <a:headEnd type="none" w="med" len="med"/>
            <a:tailEnd type="none" w="med" len="med"/>
          </a:ln>
        </p:spPr>
      </p:cxnSp>
      <p:cxnSp>
        <p:nvCxnSpPr>
          <p:cNvPr id="273" name="Google Shape;273;p40"/>
          <p:cNvCxnSpPr/>
          <p:nvPr/>
        </p:nvCxnSpPr>
        <p:spPr>
          <a:xfrm>
            <a:off x="2874800" y="2395775"/>
            <a:ext cx="0" cy="3147000"/>
          </a:xfrm>
          <a:prstGeom prst="straightConnector1">
            <a:avLst/>
          </a:prstGeom>
          <a:noFill/>
          <a:ln w="9525" cap="flat" cmpd="sng">
            <a:solidFill>
              <a:schemeClr val="dk2"/>
            </a:solidFill>
            <a:prstDash val="solid"/>
            <a:round/>
            <a:headEnd type="none" w="med" len="med"/>
            <a:tailEnd type="none" w="med" len="med"/>
          </a:ln>
        </p:spPr>
      </p:cxnSp>
      <p:cxnSp>
        <p:nvCxnSpPr>
          <p:cNvPr id="274" name="Google Shape;274;p40"/>
          <p:cNvCxnSpPr/>
          <p:nvPr/>
        </p:nvCxnSpPr>
        <p:spPr>
          <a:xfrm>
            <a:off x="3422500" y="2401175"/>
            <a:ext cx="0" cy="3155700"/>
          </a:xfrm>
          <a:prstGeom prst="straightConnector1">
            <a:avLst/>
          </a:prstGeom>
          <a:noFill/>
          <a:ln w="9525" cap="flat" cmpd="sng">
            <a:solidFill>
              <a:schemeClr val="dk2"/>
            </a:solidFill>
            <a:prstDash val="solid"/>
            <a:round/>
            <a:headEnd type="none" w="med" len="med"/>
            <a:tailEnd type="none" w="med" len="med"/>
          </a:ln>
        </p:spPr>
      </p:cxnSp>
      <p:cxnSp>
        <p:nvCxnSpPr>
          <p:cNvPr id="275" name="Google Shape;275;p40"/>
          <p:cNvCxnSpPr/>
          <p:nvPr/>
        </p:nvCxnSpPr>
        <p:spPr>
          <a:xfrm>
            <a:off x="3979675" y="2395775"/>
            <a:ext cx="0" cy="3161100"/>
          </a:xfrm>
          <a:prstGeom prst="straightConnector1">
            <a:avLst/>
          </a:prstGeom>
          <a:noFill/>
          <a:ln w="9525" cap="flat" cmpd="sng">
            <a:solidFill>
              <a:schemeClr val="dk2"/>
            </a:solidFill>
            <a:prstDash val="solid"/>
            <a:round/>
            <a:headEnd type="none" w="med" len="med"/>
            <a:tailEnd type="none" w="med" len="med"/>
          </a:ln>
        </p:spPr>
      </p:cxnSp>
      <p:cxnSp>
        <p:nvCxnSpPr>
          <p:cNvPr id="276" name="Google Shape;276;p40"/>
          <p:cNvCxnSpPr/>
          <p:nvPr/>
        </p:nvCxnSpPr>
        <p:spPr>
          <a:xfrm>
            <a:off x="4217800" y="2395775"/>
            <a:ext cx="0" cy="3161100"/>
          </a:xfrm>
          <a:prstGeom prst="straightConnector1">
            <a:avLst/>
          </a:prstGeom>
          <a:noFill/>
          <a:ln w="9525" cap="flat" cmpd="sng">
            <a:solidFill>
              <a:schemeClr val="dk2"/>
            </a:solidFill>
            <a:prstDash val="solid"/>
            <a:round/>
            <a:headEnd type="none" w="med" len="med"/>
            <a:tailEnd type="none" w="med" len="med"/>
          </a:ln>
        </p:spPr>
      </p:cxnSp>
      <p:cxnSp>
        <p:nvCxnSpPr>
          <p:cNvPr id="277" name="Google Shape;277;p40"/>
          <p:cNvCxnSpPr/>
          <p:nvPr/>
        </p:nvCxnSpPr>
        <p:spPr>
          <a:xfrm>
            <a:off x="4360200" y="2393375"/>
            <a:ext cx="0" cy="31638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41"/>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+ 180 Minutes Test (kadBeta=3):</a:t>
            </a:r>
            <a:endParaRPr sz="2800" u="sng"/>
          </a:p>
        </p:txBody>
      </p:sp>
      <p:sp>
        <p:nvSpPr>
          <p:cNvPr id="283" name="Google Shape;283;p41"/>
          <p:cNvSpPr txBox="1">
            <a:spLocks noGrp="1"/>
          </p:cNvSpPr>
          <p:nvPr>
            <p:ph type="body" idx="1"/>
          </p:nvPr>
        </p:nvSpPr>
        <p:spPr>
          <a:xfrm>
            <a:off x="285750" y="971550"/>
            <a:ext cx="8572500" cy="2554200"/>
          </a:xfrm>
          <a:prstGeom prst="rect">
            <a:avLst/>
          </a:prstGeom>
          <a:noFill/>
          <a:ln>
            <a:noFill/>
          </a:ln>
        </p:spPr>
        <p:txBody>
          <a:bodyPr spcFirstLastPara="1" wrap="square" lIns="91425" tIns="45700" rIns="91425" bIns="45700" anchor="ctr" anchorCtr="0">
            <a:noAutofit/>
          </a:bodyPr>
          <a:lstStyle/>
          <a:p>
            <a:pPr marL="457200" lvl="0" indent="-330200" rtl="0">
              <a:lnSpc>
                <a:spcPct val="90000"/>
              </a:lnSpc>
              <a:spcBef>
                <a:spcPts val="0"/>
              </a:spcBef>
              <a:spcAft>
                <a:spcPts val="0"/>
              </a:spcAft>
              <a:buSzPts val="1600"/>
              <a:buChar char="•"/>
            </a:pPr>
            <a:r>
              <a:rPr lang="en-US" sz="1600" dirty="0"/>
              <a:t>Just like the 60 minutes test, the test only changes the time range from 60 minutes to 180 minutes, in order to compare with the data presented by the </a:t>
            </a:r>
            <a:r>
              <a:rPr lang="en-US" sz="1600" dirty="0" err="1"/>
              <a:t>KadCast</a:t>
            </a:r>
            <a:r>
              <a:rPr lang="en-US" sz="1600" dirty="0"/>
              <a:t> paper.</a:t>
            </a:r>
            <a:br>
              <a:rPr lang="en-US" sz="1600" dirty="0"/>
            </a:br>
            <a:endParaRPr sz="1600" dirty="0"/>
          </a:p>
          <a:p>
            <a:pPr marL="457200" lvl="0" indent="-330200" rtl="0">
              <a:lnSpc>
                <a:spcPct val="90000"/>
              </a:lnSpc>
              <a:spcBef>
                <a:spcPts val="0"/>
              </a:spcBef>
              <a:spcAft>
                <a:spcPts val="0"/>
              </a:spcAft>
              <a:buSzPts val="1600"/>
              <a:buChar char="•"/>
            </a:pPr>
            <a:r>
              <a:rPr lang="en-US" sz="1600" dirty="0"/>
              <a:t>We have set every parameter to be the exact same value, to ensure the maximum consistencies in the process.</a:t>
            </a:r>
            <a:br>
              <a:rPr lang="en-US" sz="1600" dirty="0"/>
            </a:br>
            <a:endParaRPr sz="1600" dirty="0"/>
          </a:p>
          <a:p>
            <a:pPr marL="457200" lvl="0" indent="-330200" rtl="0">
              <a:lnSpc>
                <a:spcPct val="90000"/>
              </a:lnSpc>
              <a:spcBef>
                <a:spcPts val="0"/>
              </a:spcBef>
              <a:spcAft>
                <a:spcPts val="0"/>
              </a:spcAft>
              <a:buSzPts val="1600"/>
              <a:buChar char="•"/>
            </a:pPr>
            <a:r>
              <a:rPr lang="en-US" sz="1600" dirty="0"/>
              <a:t>The 180 minutes test is 3 times longer than the 60 minutes test, and should have better coverage results than the previous ones as the blocks that are mined in the early time frame should be properly broadcasted now.</a:t>
            </a:r>
            <a:br>
              <a:rPr lang="en-US" sz="1600" dirty="0"/>
            </a:br>
            <a:endParaRPr sz="1600" dirty="0"/>
          </a:p>
        </p:txBody>
      </p:sp>
      <p:sp>
        <p:nvSpPr>
          <p:cNvPr id="284" name="Google Shape;284;p41"/>
          <p:cNvSpPr txBox="1">
            <a:spLocks noGrp="1"/>
          </p:cNvSpPr>
          <p:nvPr>
            <p:ph type="body" idx="1"/>
          </p:nvPr>
        </p:nvSpPr>
        <p:spPr>
          <a:xfrm>
            <a:off x="603706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1100"/>
              <a:buFont typeface="Arial"/>
              <a:buNone/>
            </a:pPr>
            <a:r>
              <a:rPr lang="en-US" sz="900" b="1" u="sng"/>
              <a:t>MinCast noScore kadBeta=3:</a:t>
            </a:r>
            <a:br>
              <a:rPr lang="en-US" sz="900" b="1" u="sng"/>
            </a:br>
            <a:endParaRPr sz="900" b="1" u="sng"/>
          </a:p>
          <a:p>
            <a:pPr marL="0" lvl="0" indent="0" algn="l" rtl="0">
              <a:lnSpc>
                <a:spcPct val="90000"/>
              </a:lnSpc>
              <a:spcBef>
                <a:spcPts val="0"/>
              </a:spcBef>
              <a:spcAft>
                <a:spcPts val="0"/>
              </a:spcAft>
              <a:buClr>
                <a:schemeClr val="dk1"/>
              </a:buClr>
              <a:buSzPts val="1100"/>
              <a:buFont typeface="Arial"/>
              <a:buNone/>
            </a:pPr>
            <a:r>
              <a:rPr lang="en-US" sz="900"/>
              <a:t>Median TTLB: 5777.59</a:t>
            </a:r>
            <a:endParaRPr sz="900"/>
          </a:p>
          <a:p>
            <a:pPr marL="0" lvl="0" indent="0" algn="l" rtl="0">
              <a:spcBef>
                <a:spcPts val="0"/>
              </a:spcBef>
              <a:spcAft>
                <a:spcPts val="0"/>
              </a:spcAft>
              <a:buClr>
                <a:schemeClr val="dk1"/>
              </a:buClr>
              <a:buSzPts val="1100"/>
              <a:buFont typeface="Arial"/>
              <a:buNone/>
            </a:pPr>
            <a:r>
              <a:rPr lang="en-US" sz="900"/>
              <a:t>Coverage: 0.888364</a:t>
            </a:r>
            <a:endParaRPr sz="900"/>
          </a:p>
          <a:p>
            <a:pPr marL="0" lvl="0" indent="0" algn="l" rtl="0">
              <a:spcBef>
                <a:spcPts val="0"/>
              </a:spcBef>
              <a:spcAft>
                <a:spcPts val="0"/>
              </a:spcAft>
              <a:buClr>
                <a:schemeClr val="dk1"/>
              </a:buClr>
              <a:buSzPts val="1100"/>
              <a:buFont typeface="Arial"/>
              <a:buNone/>
            </a:pPr>
            <a:r>
              <a:rPr lang="en-US" sz="900"/>
              <a:t>Total number of mined blocks: 11</a:t>
            </a:r>
            <a:br>
              <a:rPr lang="en-US" sz="900"/>
            </a:br>
            <a:r>
              <a:rPr lang="en-US" sz="900"/>
              <a:t>top block Height: 11</a:t>
            </a:r>
            <a:endParaRPr sz="900"/>
          </a:p>
          <a:p>
            <a:pPr marL="0" lvl="0" indent="0" algn="l" rtl="0">
              <a:lnSpc>
                <a:spcPct val="90000"/>
              </a:lnSpc>
              <a:spcBef>
                <a:spcPts val="0"/>
              </a:spcBef>
              <a:spcAft>
                <a:spcPts val="0"/>
              </a:spcAft>
              <a:buClr>
                <a:schemeClr val="dk1"/>
              </a:buClr>
              <a:buSzPts val="1100"/>
              <a:buFont typeface="Arial"/>
              <a:buNone/>
            </a:pPr>
            <a:r>
              <a:rPr lang="en-US" sz="900"/>
              <a:t>Stale rate: 0</a:t>
            </a:r>
            <a:br>
              <a:rPr lang="en-US" sz="900"/>
            </a:br>
            <a:r>
              <a:rPr lang="en-US" sz="900"/>
              <a:t>totalTraffic: 1.33599e+10</a:t>
            </a:r>
            <a:br>
              <a:rPr lang="en-US" sz="900"/>
            </a:br>
            <a:r>
              <a:rPr lang="en-US" sz="900"/>
              <a:t>overheadRatio: 1.36188</a:t>
            </a:r>
            <a:endParaRPr sz="900"/>
          </a:p>
        </p:txBody>
      </p:sp>
      <p:sp>
        <p:nvSpPr>
          <p:cNvPr id="285" name="Google Shape;285;p41"/>
          <p:cNvSpPr txBox="1">
            <a:spLocks noGrp="1"/>
          </p:cNvSpPr>
          <p:nvPr>
            <p:ph type="body" idx="1"/>
          </p:nvPr>
        </p:nvSpPr>
        <p:spPr>
          <a:xfrm>
            <a:off x="603707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MinCast Score kadBeta=3:</a:t>
            </a:r>
            <a:r>
              <a:rPr lang="en-US" sz="900"/>
              <a:t/>
            </a:r>
            <a:br>
              <a:rPr lang="en-US" sz="900"/>
            </a:br>
            <a:r>
              <a:rPr lang="en-US" sz="900"/>
              <a:t/>
            </a:r>
            <a:br>
              <a:rPr lang="en-US" sz="900"/>
            </a:br>
            <a:r>
              <a:rPr lang="en-US" sz="900"/>
              <a:t>Median TTLB: 8273.3</a:t>
            </a:r>
            <a:endParaRPr sz="900"/>
          </a:p>
          <a:p>
            <a:pPr marL="0" lvl="0" indent="0" algn="l" rtl="0">
              <a:spcBef>
                <a:spcPts val="0"/>
              </a:spcBef>
              <a:spcAft>
                <a:spcPts val="0"/>
              </a:spcAft>
              <a:buClr>
                <a:schemeClr val="dk1"/>
              </a:buClr>
              <a:buSzPts val="1100"/>
              <a:buFont typeface="Arial"/>
              <a:buNone/>
            </a:pPr>
            <a:r>
              <a:rPr lang="en-US" sz="900"/>
              <a:t>Coverage: 0.5888</a:t>
            </a:r>
            <a:endParaRPr sz="900"/>
          </a:p>
          <a:p>
            <a:pPr marL="0" lvl="0" indent="0" algn="l" rtl="0">
              <a:spcBef>
                <a:spcPts val="0"/>
              </a:spcBef>
              <a:spcAft>
                <a:spcPts val="0"/>
              </a:spcAft>
              <a:buClr>
                <a:schemeClr val="dk1"/>
              </a:buClr>
              <a:buSzPts val="1100"/>
              <a:buFont typeface="Arial"/>
              <a:buNone/>
            </a:pPr>
            <a:r>
              <a:rPr lang="en-US" sz="900"/>
              <a:t>Total number of mined blocks: 10</a:t>
            </a:r>
            <a:br>
              <a:rPr lang="en-US" sz="900"/>
            </a:br>
            <a:r>
              <a:rPr lang="en-US" sz="900"/>
              <a:t>top block Height: 8</a:t>
            </a:r>
            <a:endParaRPr sz="900"/>
          </a:p>
          <a:p>
            <a:pPr marL="0" lvl="0" indent="0" algn="l" rtl="0">
              <a:spcBef>
                <a:spcPts val="0"/>
              </a:spcBef>
              <a:spcAft>
                <a:spcPts val="0"/>
              </a:spcAft>
              <a:buClr>
                <a:schemeClr val="dk1"/>
              </a:buClr>
              <a:buSzPts val="1100"/>
              <a:buFont typeface="Arial"/>
              <a:buNone/>
            </a:pPr>
            <a:r>
              <a:rPr lang="en-US" sz="900"/>
              <a:t>Stale rate: 0.2</a:t>
            </a:r>
            <a:br>
              <a:rPr lang="en-US" sz="900"/>
            </a:br>
            <a:r>
              <a:rPr lang="en-US" sz="900"/>
              <a:t>totalTraffic: 6.58284e+09</a:t>
            </a:r>
            <a:br>
              <a:rPr lang="en-US" sz="900"/>
            </a:br>
            <a:r>
              <a:rPr lang="en-US" sz="900"/>
              <a:t>overheadRatio: 0.247529</a:t>
            </a:r>
            <a:endParaRPr sz="900">
              <a:solidFill>
                <a:srgbClr val="FF0000"/>
              </a:solidFill>
            </a:endParaRPr>
          </a:p>
          <a:p>
            <a:pPr marL="0" lvl="0" indent="0" algn="l" rtl="0">
              <a:lnSpc>
                <a:spcPct val="90000"/>
              </a:lnSpc>
              <a:spcBef>
                <a:spcPts val="0"/>
              </a:spcBef>
              <a:spcAft>
                <a:spcPts val="0"/>
              </a:spcAft>
              <a:buClr>
                <a:schemeClr val="dk1"/>
              </a:buClr>
              <a:buSzPts val="1100"/>
              <a:buFont typeface="Arial"/>
              <a:buNone/>
            </a:pPr>
            <a:endParaRPr sz="900" b="1" u="sng"/>
          </a:p>
        </p:txBody>
      </p:sp>
      <p:sp>
        <p:nvSpPr>
          <p:cNvPr id="286" name="Google Shape;286;p41"/>
          <p:cNvSpPr txBox="1">
            <a:spLocks noGrp="1"/>
          </p:cNvSpPr>
          <p:nvPr>
            <p:ph type="body" idx="1"/>
          </p:nvPr>
        </p:nvSpPr>
        <p:spPr>
          <a:xfrm>
            <a:off x="3270596"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KadCast kadBeta=3:</a:t>
            </a:r>
            <a:br>
              <a:rPr lang="en-US" sz="900" b="1" u="sng"/>
            </a:br>
            <a:endParaRPr sz="900" b="1" u="sng"/>
          </a:p>
          <a:p>
            <a:pPr marL="0" lvl="0" indent="0" algn="l" rtl="0">
              <a:spcBef>
                <a:spcPts val="0"/>
              </a:spcBef>
              <a:spcAft>
                <a:spcPts val="0"/>
              </a:spcAft>
              <a:buClr>
                <a:schemeClr val="dk1"/>
              </a:buClr>
              <a:buSzPts val="1100"/>
              <a:buFont typeface="Arial"/>
              <a:buNone/>
            </a:pPr>
            <a:r>
              <a:rPr lang="en-US" sz="900"/>
              <a:t>Median TTLB: 4817.81</a:t>
            </a:r>
            <a:endParaRPr sz="900"/>
          </a:p>
          <a:p>
            <a:pPr marL="0" lvl="0" indent="0" algn="l" rtl="0">
              <a:spcBef>
                <a:spcPts val="0"/>
              </a:spcBef>
              <a:spcAft>
                <a:spcPts val="0"/>
              </a:spcAft>
              <a:buClr>
                <a:schemeClr val="dk1"/>
              </a:buClr>
              <a:buSzPts val="1100"/>
              <a:buFont typeface="Arial"/>
              <a:buNone/>
            </a:pPr>
            <a:r>
              <a:rPr lang="en-US" sz="900"/>
              <a:t>Coverage: 0.910462</a:t>
            </a:r>
            <a:endParaRPr sz="900"/>
          </a:p>
          <a:p>
            <a:pPr marL="0" lvl="0" indent="0" algn="l" rtl="0">
              <a:spcBef>
                <a:spcPts val="0"/>
              </a:spcBef>
              <a:spcAft>
                <a:spcPts val="0"/>
              </a:spcAft>
              <a:buClr>
                <a:schemeClr val="dk1"/>
              </a:buClr>
              <a:buSzPts val="1100"/>
              <a:buFont typeface="Arial"/>
              <a:buNone/>
            </a:pPr>
            <a:r>
              <a:rPr lang="en-US" sz="900"/>
              <a:t>Total number of mined blocks: 13</a:t>
            </a:r>
            <a:endParaRPr sz="900"/>
          </a:p>
          <a:p>
            <a:pPr marL="0" lvl="0" indent="0" algn="l" rtl="0">
              <a:spcBef>
                <a:spcPts val="0"/>
              </a:spcBef>
              <a:spcAft>
                <a:spcPts val="0"/>
              </a:spcAft>
              <a:buClr>
                <a:schemeClr val="dk1"/>
              </a:buClr>
              <a:buSzPts val="1100"/>
              <a:buFont typeface="Arial"/>
              <a:buNone/>
            </a:pPr>
            <a:r>
              <a:rPr lang="en-US" sz="900"/>
              <a:t>top block Height: 13</a:t>
            </a:r>
            <a:endParaRPr sz="900"/>
          </a:p>
          <a:p>
            <a:pPr marL="0" lvl="0" indent="0" algn="l" rtl="0">
              <a:spcBef>
                <a:spcPts val="0"/>
              </a:spcBef>
              <a:spcAft>
                <a:spcPts val="0"/>
              </a:spcAft>
              <a:buClr>
                <a:schemeClr val="dk1"/>
              </a:buClr>
              <a:buSzPts val="1100"/>
              <a:buFont typeface="Arial"/>
              <a:buNone/>
            </a:pPr>
            <a:r>
              <a:rPr lang="en-US" sz="900"/>
              <a:t>Stale rate: 0</a:t>
            </a:r>
            <a:endParaRPr sz="900"/>
          </a:p>
          <a:p>
            <a:pPr marL="0" lvl="0" indent="0" algn="l" rtl="0">
              <a:spcBef>
                <a:spcPts val="0"/>
              </a:spcBef>
              <a:spcAft>
                <a:spcPts val="0"/>
              </a:spcAft>
              <a:buClr>
                <a:schemeClr val="dk1"/>
              </a:buClr>
              <a:buSzPts val="1100"/>
              <a:buFont typeface="Arial"/>
              <a:buNone/>
            </a:pPr>
            <a:r>
              <a:rPr lang="en-US" sz="900"/>
              <a:t>totalTraffic: 2.65717e+10</a:t>
            </a:r>
            <a:endParaRPr sz="900"/>
          </a:p>
          <a:p>
            <a:pPr marL="0" lvl="0" indent="0" algn="l" rtl="0">
              <a:spcBef>
                <a:spcPts val="0"/>
              </a:spcBef>
              <a:spcAft>
                <a:spcPts val="0"/>
              </a:spcAft>
              <a:buClr>
                <a:schemeClr val="dk1"/>
              </a:buClr>
              <a:buSzPts val="1100"/>
              <a:buFont typeface="Arial"/>
              <a:buNone/>
            </a:pPr>
            <a:r>
              <a:rPr lang="en-US" sz="900"/>
              <a:t>overheadRatio: 3.20782</a:t>
            </a:r>
            <a:endParaRPr sz="900"/>
          </a:p>
        </p:txBody>
      </p:sp>
      <p:sp>
        <p:nvSpPr>
          <p:cNvPr id="287" name="Google Shape;287;p41"/>
          <p:cNvSpPr txBox="1">
            <a:spLocks noGrp="1"/>
          </p:cNvSpPr>
          <p:nvPr>
            <p:ph type="body" idx="1"/>
          </p:nvPr>
        </p:nvSpPr>
        <p:spPr>
          <a:xfrm>
            <a:off x="50412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Solicited:</a:t>
            </a:r>
            <a:br>
              <a:rPr lang="en-US" sz="900" b="1" u="sng"/>
            </a:br>
            <a:r>
              <a:rPr lang="en-US" sz="900"/>
              <a:t/>
            </a:r>
            <a:br>
              <a:rPr lang="en-US" sz="900"/>
            </a:br>
            <a:r>
              <a:rPr lang="en-US" sz="900"/>
              <a:t>Median TTLB: 15673.8</a:t>
            </a:r>
            <a:endParaRPr sz="900"/>
          </a:p>
          <a:p>
            <a:pPr marL="0" lvl="0" indent="0" algn="l" rtl="0">
              <a:spcBef>
                <a:spcPts val="0"/>
              </a:spcBef>
              <a:spcAft>
                <a:spcPts val="0"/>
              </a:spcAft>
              <a:buClr>
                <a:schemeClr val="dk1"/>
              </a:buClr>
              <a:buSzPts val="1100"/>
              <a:buFont typeface="Arial"/>
              <a:buNone/>
            </a:pPr>
            <a:r>
              <a:rPr lang="en-US" sz="900"/>
              <a:t>Coverage: 0.9299</a:t>
            </a:r>
            <a:endParaRPr sz="900"/>
          </a:p>
          <a:p>
            <a:pPr marL="0" lvl="0" indent="0" algn="l" rtl="0">
              <a:spcBef>
                <a:spcPts val="0"/>
              </a:spcBef>
              <a:spcAft>
                <a:spcPts val="0"/>
              </a:spcAft>
              <a:buClr>
                <a:schemeClr val="dk1"/>
              </a:buClr>
              <a:buSzPts val="1100"/>
              <a:buFont typeface="Arial"/>
              <a:buNone/>
            </a:pPr>
            <a:r>
              <a:rPr lang="en-US" sz="900"/>
              <a:t>Total number of mined blocks: 20 </a:t>
            </a:r>
            <a:endParaRPr sz="900"/>
          </a:p>
          <a:p>
            <a:pPr marL="0" lvl="0" indent="0" algn="l" rtl="0">
              <a:spcBef>
                <a:spcPts val="0"/>
              </a:spcBef>
              <a:spcAft>
                <a:spcPts val="0"/>
              </a:spcAft>
              <a:buClr>
                <a:schemeClr val="dk1"/>
              </a:buClr>
              <a:buSzPts val="1100"/>
              <a:buFont typeface="Arial"/>
              <a:buNone/>
            </a:pPr>
            <a:r>
              <a:rPr lang="en-US" sz="900"/>
              <a:t>top block Height: 20</a:t>
            </a:r>
            <a:endParaRPr sz="900"/>
          </a:p>
          <a:p>
            <a:pPr marL="0" lvl="0" indent="0" algn="l" rtl="0">
              <a:spcBef>
                <a:spcPts val="0"/>
              </a:spcBef>
              <a:spcAft>
                <a:spcPts val="0"/>
              </a:spcAft>
              <a:buClr>
                <a:schemeClr val="dk1"/>
              </a:buClr>
              <a:buSzPts val="1100"/>
              <a:buFont typeface="Arial"/>
              <a:buNone/>
            </a:pPr>
            <a:r>
              <a:rPr lang="en-US" sz="900"/>
              <a:t>Stale rate: 0</a:t>
            </a:r>
            <a:endParaRPr sz="900"/>
          </a:p>
          <a:p>
            <a:pPr marL="0" lvl="0" indent="0" algn="l" rtl="0">
              <a:spcBef>
                <a:spcPts val="0"/>
              </a:spcBef>
              <a:spcAft>
                <a:spcPts val="0"/>
              </a:spcAft>
              <a:buClr>
                <a:schemeClr val="dk1"/>
              </a:buClr>
              <a:buSzPts val="1100"/>
              <a:buFont typeface="Arial"/>
              <a:buNone/>
            </a:pPr>
            <a:r>
              <a:rPr lang="en-US" sz="900"/>
              <a:t>totalTraffic: 1.54825e+10</a:t>
            </a:r>
            <a:endParaRPr sz="900"/>
          </a:p>
          <a:p>
            <a:pPr marL="0" lvl="0" indent="0" algn="l" rtl="0">
              <a:spcBef>
                <a:spcPts val="0"/>
              </a:spcBef>
              <a:spcAft>
                <a:spcPts val="0"/>
              </a:spcAft>
              <a:buClr>
                <a:schemeClr val="dk1"/>
              </a:buClr>
              <a:buSzPts val="1100"/>
              <a:buFont typeface="Arial"/>
              <a:buNone/>
            </a:pPr>
            <a:r>
              <a:rPr lang="en-US" sz="900"/>
              <a:t>overheadRatio: 0.549006</a:t>
            </a:r>
            <a:endParaRPr sz="900"/>
          </a:p>
        </p:txBody>
      </p:sp>
      <p:sp>
        <p:nvSpPr>
          <p:cNvPr id="288" name="Google Shape;288;p41"/>
          <p:cNvSpPr txBox="1">
            <a:spLocks noGrp="1"/>
          </p:cNvSpPr>
          <p:nvPr>
            <p:ph type="body" idx="1"/>
          </p:nvPr>
        </p:nvSpPr>
        <p:spPr>
          <a:xfrm>
            <a:off x="50412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UnSolicited:</a:t>
            </a:r>
            <a:br>
              <a:rPr lang="en-US" sz="900" b="1" u="sng"/>
            </a:br>
            <a:r>
              <a:rPr lang="en-US" sz="900"/>
              <a:t/>
            </a:r>
            <a:br>
              <a:rPr lang="en-US" sz="900"/>
            </a:br>
            <a:r>
              <a:rPr lang="en-US" sz="900"/>
              <a:t>Command …… terminated with signal SIGKILL.</a:t>
            </a:r>
            <a:br>
              <a:rPr lang="en-US" sz="900"/>
            </a:br>
            <a:r>
              <a:rPr lang="en-US" sz="900"/>
              <a:t/>
            </a:r>
            <a:br>
              <a:rPr lang="en-US" sz="900"/>
            </a:br>
            <a:r>
              <a:rPr lang="en-US" sz="900"/>
              <a:t>Runs out of memory with a single block in our test.</a:t>
            </a:r>
            <a:endParaRPr sz="900"/>
          </a:p>
          <a:p>
            <a:pPr marL="0" lvl="0" indent="0" algn="l" rtl="0">
              <a:lnSpc>
                <a:spcPct val="90000"/>
              </a:lnSpc>
              <a:spcBef>
                <a:spcPts val="0"/>
              </a:spcBef>
              <a:spcAft>
                <a:spcPts val="0"/>
              </a:spcAft>
              <a:buClr>
                <a:schemeClr val="dk1"/>
              </a:buClr>
              <a:buSzPts val="1100"/>
              <a:buFont typeface="Arial"/>
              <a:buNone/>
            </a:pPr>
            <a:endParaRPr sz="900" b="1" u="sng"/>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5"/>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u="sng"/>
              <a:t>What Is Our Goal (Initially in Proposal):</a:t>
            </a:r>
            <a:endParaRPr u="sng"/>
          </a:p>
        </p:txBody>
      </p:sp>
      <p:sp>
        <p:nvSpPr>
          <p:cNvPr id="89" name="Google Shape;89;p15"/>
          <p:cNvSpPr txBox="1">
            <a:spLocks noGrp="1"/>
          </p:cNvSpPr>
          <p:nvPr>
            <p:ph type="body" idx="1"/>
          </p:nvPr>
        </p:nvSpPr>
        <p:spPr>
          <a:xfrm>
            <a:off x="285750" y="1215474"/>
            <a:ext cx="8572500" cy="4886400"/>
          </a:xfrm>
          <a:prstGeom prst="rect">
            <a:avLst/>
          </a:prstGeom>
          <a:noFill/>
          <a:ln>
            <a:noFill/>
          </a:ln>
        </p:spPr>
        <p:txBody>
          <a:bodyPr spcFirstLastPara="1" wrap="square" lIns="91425" tIns="45700" rIns="91425" bIns="45700" anchor="ctr" anchorCtr="0">
            <a:noAutofit/>
          </a:bodyPr>
          <a:lstStyle/>
          <a:p>
            <a:pPr marL="457200" lvl="0" indent="-349250" rtl="0">
              <a:lnSpc>
                <a:spcPct val="90000"/>
              </a:lnSpc>
              <a:spcBef>
                <a:spcPts val="0"/>
              </a:spcBef>
              <a:spcAft>
                <a:spcPts val="0"/>
              </a:spcAft>
              <a:buSzPts val="1900"/>
              <a:buChar char="●"/>
            </a:pPr>
            <a:r>
              <a:rPr lang="en-US" sz="1900" dirty="0"/>
              <a:t>Propose a new optimized block broadcasting propagation strategy that could minimize the broadcast overlap/overheads and improve propagation efficiency, within the context of </a:t>
            </a:r>
            <a:r>
              <a:rPr lang="en-US" sz="1900" dirty="0" err="1"/>
              <a:t>blockchain</a:t>
            </a:r>
            <a:r>
              <a:rPr lang="en-US" sz="1900" dirty="0"/>
              <a:t> networks</a:t>
            </a:r>
            <a:endParaRPr sz="1900" dirty="0"/>
          </a:p>
          <a:p>
            <a:pPr marL="457200" lvl="0" indent="0" rtl="0">
              <a:lnSpc>
                <a:spcPct val="90000"/>
              </a:lnSpc>
              <a:spcBef>
                <a:spcPts val="0"/>
              </a:spcBef>
              <a:spcAft>
                <a:spcPts val="0"/>
              </a:spcAft>
              <a:buSzPts val="1800"/>
              <a:buNone/>
            </a:pPr>
            <a:endParaRPr sz="1900" dirty="0"/>
          </a:p>
          <a:p>
            <a:pPr marL="457200" lvl="0" indent="0" rtl="0">
              <a:lnSpc>
                <a:spcPct val="90000"/>
              </a:lnSpc>
              <a:spcBef>
                <a:spcPts val="0"/>
              </a:spcBef>
              <a:spcAft>
                <a:spcPts val="0"/>
              </a:spcAft>
              <a:buSzPts val="1800"/>
              <a:buNone/>
            </a:pPr>
            <a:endParaRPr sz="1900" dirty="0"/>
          </a:p>
          <a:p>
            <a:pPr marL="457200" lvl="0" indent="-349250" rtl="0">
              <a:lnSpc>
                <a:spcPct val="90000"/>
              </a:lnSpc>
              <a:spcBef>
                <a:spcPts val="0"/>
              </a:spcBef>
              <a:spcAft>
                <a:spcPts val="0"/>
              </a:spcAft>
              <a:buSzPts val="1900"/>
              <a:buChar char="●"/>
            </a:pPr>
            <a:r>
              <a:rPr lang="en-US" sz="1900" dirty="0"/>
              <a:t>Adopt the design principles of </a:t>
            </a:r>
            <a:r>
              <a:rPr lang="en-US" sz="1900" dirty="0" err="1"/>
              <a:t>Kadcast</a:t>
            </a:r>
            <a:r>
              <a:rPr lang="en-US" sz="1900" dirty="0"/>
              <a:t>, a propagation strategy that makes use of </a:t>
            </a:r>
            <a:r>
              <a:rPr lang="en-US" sz="1900" dirty="0" err="1"/>
              <a:t>Kademlia</a:t>
            </a:r>
            <a:r>
              <a:rPr lang="en-US" sz="1900" dirty="0"/>
              <a:t>, and improve upon it for better security and performances (!)</a:t>
            </a:r>
            <a:endParaRPr sz="1900" dirty="0"/>
          </a:p>
          <a:p>
            <a:pPr marL="457200" lvl="0" indent="0" rtl="0">
              <a:lnSpc>
                <a:spcPct val="90000"/>
              </a:lnSpc>
              <a:spcBef>
                <a:spcPts val="0"/>
              </a:spcBef>
              <a:spcAft>
                <a:spcPts val="0"/>
              </a:spcAft>
              <a:buSzPts val="1800"/>
              <a:buNone/>
            </a:pPr>
            <a:endParaRPr sz="1900" dirty="0"/>
          </a:p>
          <a:p>
            <a:pPr marL="457200" lvl="0" indent="0" rtl="0">
              <a:lnSpc>
                <a:spcPct val="90000"/>
              </a:lnSpc>
              <a:spcBef>
                <a:spcPts val="0"/>
              </a:spcBef>
              <a:spcAft>
                <a:spcPts val="0"/>
              </a:spcAft>
              <a:buSzPts val="1800"/>
              <a:buNone/>
            </a:pPr>
            <a:endParaRPr sz="1900" dirty="0"/>
          </a:p>
          <a:p>
            <a:pPr marL="457200" lvl="0" indent="-349250" rtl="0">
              <a:lnSpc>
                <a:spcPct val="90000"/>
              </a:lnSpc>
              <a:spcBef>
                <a:spcPts val="0"/>
              </a:spcBef>
              <a:spcAft>
                <a:spcPts val="0"/>
              </a:spcAft>
              <a:buSzPts val="1900"/>
              <a:buChar char="●"/>
            </a:pPr>
            <a:r>
              <a:rPr lang="en-US" sz="1900" dirty="0"/>
              <a:t>Perform both simulated and real-time (!) testing and compare the results with those of other existing strategies to determine the strengths of our strategy and the degree of improvements</a:t>
            </a:r>
            <a:endParaRPr sz="1900" dirty="0"/>
          </a:p>
          <a:p>
            <a:pPr marL="0" lvl="0" indent="0" rtl="0">
              <a:lnSpc>
                <a:spcPct val="90000"/>
              </a:lnSpc>
              <a:spcBef>
                <a:spcPts val="0"/>
              </a:spcBef>
              <a:spcAft>
                <a:spcPts val="0"/>
              </a:spcAft>
              <a:buSzPts val="1800"/>
              <a:buNone/>
            </a:pPr>
            <a:endParaRPr sz="2100" dirty="0"/>
          </a:p>
          <a:p>
            <a:pPr marL="0" lvl="0" indent="0" rtl="0">
              <a:spcBef>
                <a:spcPts val="0"/>
              </a:spcBef>
              <a:spcAft>
                <a:spcPts val="0"/>
              </a:spcAft>
              <a:buNone/>
            </a:pPr>
            <a:r>
              <a:rPr lang="en-US" sz="1400" dirty="0"/>
              <a:t>(!): This is a bit change in direction compares to our initial proposal, due to time limits and other aspects</a:t>
            </a:r>
            <a:endParaRPr sz="1400" dirty="0"/>
          </a:p>
          <a:p>
            <a:pPr marL="0" lvl="0" indent="0" rtl="0">
              <a:spcBef>
                <a:spcPts val="0"/>
              </a:spcBef>
              <a:spcAft>
                <a:spcPts val="0"/>
              </a:spcAft>
              <a:buNone/>
            </a:pPr>
            <a:r>
              <a:rPr lang="en-US" sz="1400" dirty="0"/>
              <a:t>      More explanation in next slides and in our video presentation</a:t>
            </a:r>
            <a:endParaRPr sz="14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2"/>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+ 180 Minutes Test (KadB=3):</a:t>
            </a:r>
            <a:endParaRPr sz="2800" u="sng"/>
          </a:p>
        </p:txBody>
      </p:sp>
      <p:sp>
        <p:nvSpPr>
          <p:cNvPr id="294" name="Google Shape;294;p42"/>
          <p:cNvSpPr txBox="1"/>
          <p:nvPr/>
        </p:nvSpPr>
        <p:spPr>
          <a:xfrm>
            <a:off x="1515800" y="1072450"/>
            <a:ext cx="58935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2800" b="1">
                <a:solidFill>
                  <a:srgbClr val="A7934B"/>
                </a:solidFill>
                <a:latin typeface="Roboto"/>
                <a:ea typeface="Roboto"/>
                <a:cs typeface="Roboto"/>
                <a:sym typeface="Roboto"/>
              </a:rPr>
              <a:t>First Block Metrics</a:t>
            </a:r>
            <a:endParaRPr sz="2800" b="1">
              <a:solidFill>
                <a:srgbClr val="A7934B"/>
              </a:solidFill>
              <a:latin typeface="Roboto"/>
              <a:ea typeface="Roboto"/>
              <a:cs typeface="Roboto"/>
              <a:sym typeface="Roboto"/>
            </a:endParaRPr>
          </a:p>
        </p:txBody>
      </p:sp>
      <p:pic>
        <p:nvPicPr>
          <p:cNvPr id="295" name="Google Shape;295;p42"/>
          <p:cNvPicPr preferRelativeResize="0"/>
          <p:nvPr/>
        </p:nvPicPr>
        <p:blipFill rotWithShape="1">
          <a:blip r:embed="rId3">
            <a:alphaModFix/>
          </a:blip>
          <a:srcRect l="6936" r="6468" b="6112"/>
          <a:stretch/>
        </p:blipFill>
        <p:spPr>
          <a:xfrm>
            <a:off x="765700" y="1639450"/>
            <a:ext cx="7654024" cy="44088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3"/>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A7934B"/>
              </a:buClr>
              <a:buSzPts val="3240"/>
              <a:buFont typeface="Roboto"/>
              <a:buNone/>
            </a:pPr>
            <a:r>
              <a:rPr lang="en-US" sz="2800" u="sng"/>
              <a:t>Unlimited Blocks + 180 Minutes Test (KadB=3):</a:t>
            </a:r>
            <a:endParaRPr sz="2800" u="sng"/>
          </a:p>
        </p:txBody>
      </p:sp>
      <p:sp>
        <p:nvSpPr>
          <p:cNvPr id="301" name="Google Shape;301;p43"/>
          <p:cNvSpPr txBox="1"/>
          <p:nvPr/>
        </p:nvSpPr>
        <p:spPr>
          <a:xfrm>
            <a:off x="872850" y="1072450"/>
            <a:ext cx="71643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2800" b="1">
                <a:solidFill>
                  <a:srgbClr val="A7934B"/>
                </a:solidFill>
                <a:latin typeface="Roboto"/>
                <a:ea typeface="Roboto"/>
                <a:cs typeface="Roboto"/>
                <a:sym typeface="Roboto"/>
              </a:rPr>
              <a:t>Mincast (noScore) All Blocks Performance</a:t>
            </a:r>
            <a:endParaRPr sz="2800" b="1">
              <a:solidFill>
                <a:srgbClr val="A7934B"/>
              </a:solidFill>
              <a:latin typeface="Roboto"/>
              <a:ea typeface="Roboto"/>
              <a:cs typeface="Roboto"/>
              <a:sym typeface="Roboto"/>
            </a:endParaRPr>
          </a:p>
        </p:txBody>
      </p:sp>
      <p:pic>
        <p:nvPicPr>
          <p:cNvPr id="302" name="Google Shape;302;p43"/>
          <p:cNvPicPr preferRelativeResize="0"/>
          <p:nvPr/>
        </p:nvPicPr>
        <p:blipFill rotWithShape="1">
          <a:blip r:embed="rId3">
            <a:alphaModFix/>
          </a:blip>
          <a:srcRect l="8145" r="6297" b="6428"/>
          <a:stretch/>
        </p:blipFill>
        <p:spPr>
          <a:xfrm>
            <a:off x="872850" y="1715650"/>
            <a:ext cx="7562175" cy="43941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44"/>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A7934B"/>
              </a:buClr>
              <a:buSzPts val="3240"/>
              <a:buFont typeface="Roboto"/>
              <a:buNone/>
            </a:pPr>
            <a:r>
              <a:rPr lang="en-US" sz="2800" u="sng"/>
              <a:t>Unlimited Blocks + 180 Minutes Test (KadB=3):</a:t>
            </a:r>
            <a:endParaRPr sz="2800" u="sng"/>
          </a:p>
        </p:txBody>
      </p:sp>
      <p:sp>
        <p:nvSpPr>
          <p:cNvPr id="308" name="Google Shape;308;p44"/>
          <p:cNvSpPr txBox="1"/>
          <p:nvPr/>
        </p:nvSpPr>
        <p:spPr>
          <a:xfrm>
            <a:off x="872850" y="1072450"/>
            <a:ext cx="71643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2800" b="1">
                <a:solidFill>
                  <a:srgbClr val="A7934B"/>
                </a:solidFill>
                <a:latin typeface="Roboto"/>
                <a:ea typeface="Roboto"/>
                <a:cs typeface="Roboto"/>
                <a:sym typeface="Roboto"/>
              </a:rPr>
              <a:t>Mincast (Score) All Blocks Performance</a:t>
            </a:r>
            <a:endParaRPr sz="2800" b="1">
              <a:solidFill>
                <a:srgbClr val="A7934B"/>
              </a:solidFill>
              <a:latin typeface="Roboto"/>
              <a:ea typeface="Roboto"/>
              <a:cs typeface="Roboto"/>
              <a:sym typeface="Roboto"/>
            </a:endParaRPr>
          </a:p>
        </p:txBody>
      </p:sp>
      <p:pic>
        <p:nvPicPr>
          <p:cNvPr id="309" name="Google Shape;309;p44"/>
          <p:cNvPicPr preferRelativeResize="0"/>
          <p:nvPr/>
        </p:nvPicPr>
        <p:blipFill rotWithShape="1">
          <a:blip r:embed="rId3">
            <a:alphaModFix/>
          </a:blip>
          <a:srcRect l="8147" r="7853" b="6751"/>
          <a:stretch/>
        </p:blipFill>
        <p:spPr>
          <a:xfrm>
            <a:off x="872850" y="1715650"/>
            <a:ext cx="7424402" cy="43788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5"/>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+ 180 Minutes Test (KadBeta=5):</a:t>
            </a:r>
            <a:endParaRPr sz="2800" u="sng"/>
          </a:p>
        </p:txBody>
      </p:sp>
      <p:sp>
        <p:nvSpPr>
          <p:cNvPr id="315" name="Google Shape;315;p45"/>
          <p:cNvSpPr txBox="1">
            <a:spLocks noGrp="1"/>
          </p:cNvSpPr>
          <p:nvPr>
            <p:ph type="body" idx="1"/>
          </p:nvPr>
        </p:nvSpPr>
        <p:spPr>
          <a:xfrm>
            <a:off x="285750" y="971550"/>
            <a:ext cx="8572500" cy="2554200"/>
          </a:xfrm>
          <a:prstGeom prst="rect">
            <a:avLst/>
          </a:prstGeom>
          <a:noFill/>
          <a:ln>
            <a:noFill/>
          </a:ln>
        </p:spPr>
        <p:txBody>
          <a:bodyPr spcFirstLastPara="1" wrap="square" lIns="91425" tIns="45700" rIns="91425" bIns="45700" anchor="ctr" anchorCtr="0">
            <a:noAutofit/>
          </a:bodyPr>
          <a:lstStyle/>
          <a:p>
            <a:pPr marL="457200" lvl="0" indent="-330200" rtl="0">
              <a:lnSpc>
                <a:spcPct val="90000"/>
              </a:lnSpc>
              <a:spcBef>
                <a:spcPts val="0"/>
              </a:spcBef>
              <a:spcAft>
                <a:spcPts val="0"/>
              </a:spcAft>
              <a:buSzPts val="1600"/>
              <a:buChar char="•"/>
            </a:pPr>
            <a:r>
              <a:rPr lang="en-US" sz="1600" dirty="0"/>
              <a:t>Just like the previous test, the test only changes the time range from 60 minutes to 180 minutes, in order to compare with the data presented by the </a:t>
            </a:r>
            <a:r>
              <a:rPr lang="en-US" sz="1600" dirty="0" err="1"/>
              <a:t>KadCast</a:t>
            </a:r>
            <a:r>
              <a:rPr lang="en-US" sz="1600" dirty="0"/>
              <a:t> paper.</a:t>
            </a:r>
            <a:br>
              <a:rPr lang="en-US" sz="1600" dirty="0"/>
            </a:br>
            <a:endParaRPr sz="1600" dirty="0"/>
          </a:p>
          <a:p>
            <a:pPr marL="457200" lvl="0" indent="-330200" rtl="0">
              <a:lnSpc>
                <a:spcPct val="90000"/>
              </a:lnSpc>
              <a:spcBef>
                <a:spcPts val="0"/>
              </a:spcBef>
              <a:spcAft>
                <a:spcPts val="0"/>
              </a:spcAft>
              <a:buSzPts val="1600"/>
              <a:buChar char="•"/>
            </a:pPr>
            <a:r>
              <a:rPr lang="en-US" sz="1600" dirty="0"/>
              <a:t>We have set every parameter to be the exact same value, to ensure the maximum consistencies in the process.</a:t>
            </a:r>
            <a:br>
              <a:rPr lang="en-US" sz="1600" dirty="0"/>
            </a:br>
            <a:endParaRPr sz="1600" dirty="0"/>
          </a:p>
          <a:p>
            <a:pPr marL="457200" lvl="0" indent="-330200" rtl="0">
              <a:lnSpc>
                <a:spcPct val="90000"/>
              </a:lnSpc>
              <a:spcBef>
                <a:spcPts val="0"/>
              </a:spcBef>
              <a:spcAft>
                <a:spcPts val="0"/>
              </a:spcAft>
              <a:buSzPts val="1600"/>
              <a:buChar char="•"/>
            </a:pPr>
            <a:r>
              <a:rPr lang="en-US" sz="1600" dirty="0"/>
              <a:t>The 180 minutes test is 3 times longer than the 60 minutes test, and should have better coverage results than the previous ones as the blocks that are mined in the early time frame should be properly broadcasted now.</a:t>
            </a:r>
            <a:br>
              <a:rPr lang="en-US" sz="1600" dirty="0"/>
            </a:br>
            <a:endParaRPr sz="1600" dirty="0"/>
          </a:p>
        </p:txBody>
      </p:sp>
      <p:sp>
        <p:nvSpPr>
          <p:cNvPr id="316" name="Google Shape;316;p45"/>
          <p:cNvSpPr txBox="1">
            <a:spLocks noGrp="1"/>
          </p:cNvSpPr>
          <p:nvPr>
            <p:ph type="body" idx="1"/>
          </p:nvPr>
        </p:nvSpPr>
        <p:spPr>
          <a:xfrm>
            <a:off x="603706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1100"/>
              <a:buFont typeface="Arial"/>
              <a:buNone/>
            </a:pPr>
            <a:r>
              <a:rPr lang="en-US" sz="900" b="1" u="sng"/>
              <a:t>MinCast noScore kadBeta=5:</a:t>
            </a:r>
            <a:br>
              <a:rPr lang="en-US" sz="900" b="1" u="sng"/>
            </a:br>
            <a:endParaRPr sz="900" b="1" u="sng"/>
          </a:p>
          <a:p>
            <a:pPr marL="0" lvl="0" indent="0" algn="l" rtl="0">
              <a:lnSpc>
                <a:spcPct val="90000"/>
              </a:lnSpc>
              <a:spcBef>
                <a:spcPts val="0"/>
              </a:spcBef>
              <a:spcAft>
                <a:spcPts val="0"/>
              </a:spcAft>
              <a:buClr>
                <a:schemeClr val="dk1"/>
              </a:buClr>
              <a:buSzPts val="1100"/>
              <a:buFont typeface="Arial"/>
              <a:buNone/>
            </a:pPr>
            <a:r>
              <a:rPr lang="en-US" sz="900"/>
              <a:t>Median TTLB: 6225.82</a:t>
            </a:r>
            <a:endParaRPr sz="900"/>
          </a:p>
          <a:p>
            <a:pPr marL="0" lvl="0" indent="0" algn="l" rtl="0">
              <a:spcBef>
                <a:spcPts val="0"/>
              </a:spcBef>
              <a:spcAft>
                <a:spcPts val="0"/>
              </a:spcAft>
              <a:buClr>
                <a:schemeClr val="dk1"/>
              </a:buClr>
              <a:buSzPts val="1100"/>
              <a:buFont typeface="Arial"/>
              <a:buNone/>
            </a:pPr>
            <a:r>
              <a:rPr lang="en-US" sz="900"/>
              <a:t>Coverage: 0.833455</a:t>
            </a:r>
            <a:endParaRPr sz="900"/>
          </a:p>
          <a:p>
            <a:pPr marL="0" lvl="0" indent="0" algn="l" rtl="0">
              <a:spcBef>
                <a:spcPts val="0"/>
              </a:spcBef>
              <a:spcAft>
                <a:spcPts val="0"/>
              </a:spcAft>
              <a:buClr>
                <a:schemeClr val="dk1"/>
              </a:buClr>
              <a:buSzPts val="1100"/>
              <a:buFont typeface="Arial"/>
              <a:buNone/>
            </a:pPr>
            <a:r>
              <a:rPr lang="en-US" sz="900"/>
              <a:t>Total number of mined blocks: 11</a:t>
            </a:r>
            <a:br>
              <a:rPr lang="en-US" sz="900"/>
            </a:br>
            <a:r>
              <a:rPr lang="en-US" sz="900"/>
              <a:t>top block Height: 7</a:t>
            </a:r>
            <a:endParaRPr sz="900"/>
          </a:p>
          <a:p>
            <a:pPr marL="0" lvl="0" indent="0" algn="l" rtl="0">
              <a:lnSpc>
                <a:spcPct val="90000"/>
              </a:lnSpc>
              <a:spcBef>
                <a:spcPts val="0"/>
              </a:spcBef>
              <a:spcAft>
                <a:spcPts val="0"/>
              </a:spcAft>
              <a:buClr>
                <a:schemeClr val="dk1"/>
              </a:buClr>
              <a:buSzPts val="1100"/>
              <a:buFont typeface="Arial"/>
              <a:buNone/>
            </a:pPr>
            <a:r>
              <a:rPr lang="en-US" sz="900"/>
              <a:t>Stale rate: 0.363</a:t>
            </a:r>
            <a:br>
              <a:rPr lang="en-US" sz="900"/>
            </a:br>
            <a:r>
              <a:rPr lang="en-US" sz="900"/>
              <a:t>totalTraffic: 1.72138e+10</a:t>
            </a:r>
            <a:br>
              <a:rPr lang="en-US" sz="900"/>
            </a:br>
            <a:r>
              <a:rPr lang="en-US" sz="900"/>
              <a:t>overheadRatio: 2.40352</a:t>
            </a:r>
            <a:endParaRPr sz="900"/>
          </a:p>
        </p:txBody>
      </p:sp>
      <p:sp>
        <p:nvSpPr>
          <p:cNvPr id="317" name="Google Shape;317;p45"/>
          <p:cNvSpPr txBox="1">
            <a:spLocks noGrp="1"/>
          </p:cNvSpPr>
          <p:nvPr>
            <p:ph type="body" idx="1"/>
          </p:nvPr>
        </p:nvSpPr>
        <p:spPr>
          <a:xfrm>
            <a:off x="603707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MinCast Score kadBeta=5:</a:t>
            </a:r>
            <a:r>
              <a:rPr lang="en-US" sz="900"/>
              <a:t/>
            </a:r>
            <a:br>
              <a:rPr lang="en-US" sz="900"/>
            </a:br>
            <a:r>
              <a:rPr lang="en-US" sz="900"/>
              <a:t/>
            </a:r>
            <a:br>
              <a:rPr lang="en-US" sz="900"/>
            </a:br>
            <a:r>
              <a:rPr lang="en-US" sz="900"/>
              <a:t>Median TTLB: 6979.29</a:t>
            </a:r>
            <a:endParaRPr sz="900"/>
          </a:p>
          <a:p>
            <a:pPr marL="0" lvl="0" indent="0" algn="l" rtl="0">
              <a:spcBef>
                <a:spcPts val="0"/>
              </a:spcBef>
              <a:spcAft>
                <a:spcPts val="0"/>
              </a:spcAft>
              <a:buClr>
                <a:schemeClr val="dk1"/>
              </a:buClr>
              <a:buSzPts val="1100"/>
              <a:buFont typeface="Arial"/>
              <a:buNone/>
            </a:pPr>
            <a:r>
              <a:rPr lang="en-US" sz="900"/>
              <a:t>Coverage: 0.803143</a:t>
            </a:r>
            <a:endParaRPr sz="900"/>
          </a:p>
          <a:p>
            <a:pPr marL="0" lvl="0" indent="0" algn="l" rtl="0">
              <a:spcBef>
                <a:spcPts val="0"/>
              </a:spcBef>
              <a:spcAft>
                <a:spcPts val="0"/>
              </a:spcAft>
              <a:buClr>
                <a:schemeClr val="dk1"/>
              </a:buClr>
              <a:buSzPts val="1100"/>
              <a:buFont typeface="Arial"/>
              <a:buNone/>
            </a:pPr>
            <a:r>
              <a:rPr lang="en-US" sz="900"/>
              <a:t>Total number of mined blocks: 14</a:t>
            </a:r>
            <a:br>
              <a:rPr lang="en-US" sz="900"/>
            </a:br>
            <a:r>
              <a:rPr lang="en-US" sz="900"/>
              <a:t>top block Height: 11</a:t>
            </a:r>
            <a:endParaRPr sz="900"/>
          </a:p>
          <a:p>
            <a:pPr marL="0" lvl="0" indent="0" algn="l" rtl="0">
              <a:spcBef>
                <a:spcPts val="0"/>
              </a:spcBef>
              <a:spcAft>
                <a:spcPts val="0"/>
              </a:spcAft>
              <a:buClr>
                <a:schemeClr val="dk1"/>
              </a:buClr>
              <a:buSzPts val="1100"/>
              <a:buFont typeface="Arial"/>
              <a:buNone/>
            </a:pPr>
            <a:r>
              <a:rPr lang="en-US" sz="900"/>
              <a:t>Stale rate: 0.214286</a:t>
            </a:r>
            <a:br>
              <a:rPr lang="en-US" sz="900"/>
            </a:br>
            <a:r>
              <a:rPr lang="en-US" sz="900"/>
              <a:t>totalTraffic: 1.87601e+10</a:t>
            </a:r>
            <a:br>
              <a:rPr lang="en-US" sz="900"/>
            </a:br>
            <a:r>
              <a:rPr lang="en-US" sz="900"/>
              <a:t>overheadRatio: 1.73242</a:t>
            </a:r>
            <a:endParaRPr sz="900"/>
          </a:p>
          <a:p>
            <a:pPr marL="0" lvl="0" indent="0" algn="l" rtl="0">
              <a:lnSpc>
                <a:spcPct val="90000"/>
              </a:lnSpc>
              <a:spcBef>
                <a:spcPts val="0"/>
              </a:spcBef>
              <a:spcAft>
                <a:spcPts val="0"/>
              </a:spcAft>
              <a:buClr>
                <a:schemeClr val="dk1"/>
              </a:buClr>
              <a:buSzPts val="1100"/>
              <a:buFont typeface="Arial"/>
              <a:buNone/>
            </a:pPr>
            <a:endParaRPr sz="900" b="1" u="sng"/>
          </a:p>
        </p:txBody>
      </p:sp>
      <p:sp>
        <p:nvSpPr>
          <p:cNvPr id="318" name="Google Shape;318;p45"/>
          <p:cNvSpPr txBox="1">
            <a:spLocks noGrp="1"/>
          </p:cNvSpPr>
          <p:nvPr>
            <p:ph type="body" idx="1"/>
          </p:nvPr>
        </p:nvSpPr>
        <p:spPr>
          <a:xfrm>
            <a:off x="3270596"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KadCast kadBeta=5:</a:t>
            </a:r>
            <a:br>
              <a:rPr lang="en-US" sz="900" b="1" u="sng"/>
            </a:br>
            <a:endParaRPr sz="900" b="1" u="sng"/>
          </a:p>
          <a:p>
            <a:pPr marL="0" lvl="0" indent="0" algn="l" rtl="0">
              <a:spcBef>
                <a:spcPts val="0"/>
              </a:spcBef>
              <a:spcAft>
                <a:spcPts val="0"/>
              </a:spcAft>
              <a:buClr>
                <a:schemeClr val="dk1"/>
              </a:buClr>
              <a:buSzPts val="1100"/>
              <a:buFont typeface="Arial"/>
              <a:buNone/>
            </a:pPr>
            <a:r>
              <a:rPr lang="en-US" sz="900"/>
              <a:t>Median TTLB: 5378.14</a:t>
            </a:r>
            <a:endParaRPr sz="900"/>
          </a:p>
          <a:p>
            <a:pPr marL="0" lvl="0" indent="0" algn="l" rtl="0">
              <a:spcBef>
                <a:spcPts val="0"/>
              </a:spcBef>
              <a:spcAft>
                <a:spcPts val="0"/>
              </a:spcAft>
              <a:buClr>
                <a:schemeClr val="dk1"/>
              </a:buClr>
              <a:buSzPts val="1100"/>
              <a:buFont typeface="Arial"/>
              <a:buNone/>
            </a:pPr>
            <a:r>
              <a:rPr lang="en-US" sz="900"/>
              <a:t>Coverage: 0.901</a:t>
            </a:r>
            <a:endParaRPr sz="900"/>
          </a:p>
          <a:p>
            <a:pPr marL="0" lvl="0" indent="0" algn="l" rtl="0">
              <a:spcBef>
                <a:spcPts val="0"/>
              </a:spcBef>
              <a:spcAft>
                <a:spcPts val="0"/>
              </a:spcAft>
              <a:buClr>
                <a:schemeClr val="dk1"/>
              </a:buClr>
              <a:buSzPts val="1100"/>
              <a:buFont typeface="Arial"/>
              <a:buNone/>
            </a:pPr>
            <a:r>
              <a:rPr lang="en-US" sz="900"/>
              <a:t>Total number of mined blocks: 18</a:t>
            </a:r>
            <a:endParaRPr sz="900"/>
          </a:p>
          <a:p>
            <a:pPr marL="0" lvl="0" indent="0" algn="l" rtl="0">
              <a:spcBef>
                <a:spcPts val="0"/>
              </a:spcBef>
              <a:spcAft>
                <a:spcPts val="0"/>
              </a:spcAft>
              <a:buClr>
                <a:schemeClr val="dk1"/>
              </a:buClr>
              <a:buSzPts val="1100"/>
              <a:buFont typeface="Arial"/>
              <a:buNone/>
            </a:pPr>
            <a:r>
              <a:rPr lang="en-US" sz="900"/>
              <a:t>top block Height: 18</a:t>
            </a:r>
            <a:endParaRPr sz="900"/>
          </a:p>
          <a:p>
            <a:pPr marL="0" lvl="0" indent="0" algn="l" rtl="0">
              <a:spcBef>
                <a:spcPts val="0"/>
              </a:spcBef>
              <a:spcAft>
                <a:spcPts val="0"/>
              </a:spcAft>
              <a:buClr>
                <a:schemeClr val="dk1"/>
              </a:buClr>
              <a:buSzPts val="1100"/>
              <a:buFont typeface="Arial"/>
              <a:buNone/>
            </a:pPr>
            <a:r>
              <a:rPr lang="en-US" sz="900"/>
              <a:t>Stale rate: 0</a:t>
            </a:r>
            <a:endParaRPr sz="900"/>
          </a:p>
          <a:p>
            <a:pPr marL="0" lvl="0" indent="0" algn="l" rtl="0">
              <a:spcBef>
                <a:spcPts val="0"/>
              </a:spcBef>
              <a:spcAft>
                <a:spcPts val="0"/>
              </a:spcAft>
              <a:buClr>
                <a:schemeClr val="dk1"/>
              </a:buClr>
              <a:buSzPts val="1100"/>
              <a:buFont typeface="Arial"/>
              <a:buNone/>
            </a:pPr>
            <a:r>
              <a:rPr lang="en-US" sz="900"/>
              <a:t>totalTraffic: 6.64349e+10</a:t>
            </a:r>
            <a:endParaRPr sz="900"/>
          </a:p>
          <a:p>
            <a:pPr marL="0" lvl="0" indent="0" algn="l" rtl="0">
              <a:spcBef>
                <a:spcPts val="0"/>
              </a:spcBef>
              <a:spcAft>
                <a:spcPts val="0"/>
              </a:spcAft>
              <a:buClr>
                <a:schemeClr val="dk1"/>
              </a:buClr>
              <a:buSzPts val="1100"/>
              <a:buFont typeface="Arial"/>
              <a:buNone/>
            </a:pPr>
            <a:r>
              <a:rPr lang="en-US" sz="900"/>
              <a:t>overheadRatio: 6.13092</a:t>
            </a:r>
            <a:endParaRPr sz="900"/>
          </a:p>
        </p:txBody>
      </p:sp>
      <p:sp>
        <p:nvSpPr>
          <p:cNvPr id="319" name="Google Shape;319;p45"/>
          <p:cNvSpPr txBox="1">
            <a:spLocks noGrp="1"/>
          </p:cNvSpPr>
          <p:nvPr>
            <p:ph type="body" idx="1"/>
          </p:nvPr>
        </p:nvSpPr>
        <p:spPr>
          <a:xfrm>
            <a:off x="504125" y="54776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Solicited:</a:t>
            </a:r>
            <a:br>
              <a:rPr lang="en-US" sz="900" b="1" u="sng"/>
            </a:br>
            <a:r>
              <a:rPr lang="en-US" sz="900"/>
              <a:t/>
            </a:r>
            <a:br>
              <a:rPr lang="en-US" sz="900"/>
            </a:br>
            <a:r>
              <a:rPr lang="en-US" sz="900"/>
              <a:t>Median TTLB: 15673.8</a:t>
            </a:r>
            <a:endParaRPr sz="900"/>
          </a:p>
          <a:p>
            <a:pPr marL="0" lvl="0" indent="0" algn="l" rtl="0">
              <a:spcBef>
                <a:spcPts val="0"/>
              </a:spcBef>
              <a:spcAft>
                <a:spcPts val="0"/>
              </a:spcAft>
              <a:buClr>
                <a:schemeClr val="dk1"/>
              </a:buClr>
              <a:buSzPts val="1100"/>
              <a:buFont typeface="Arial"/>
              <a:buNone/>
            </a:pPr>
            <a:r>
              <a:rPr lang="en-US" sz="900"/>
              <a:t>Coverage: 0.9299</a:t>
            </a:r>
            <a:endParaRPr sz="900"/>
          </a:p>
          <a:p>
            <a:pPr marL="0" lvl="0" indent="0" algn="l" rtl="0">
              <a:spcBef>
                <a:spcPts val="0"/>
              </a:spcBef>
              <a:spcAft>
                <a:spcPts val="0"/>
              </a:spcAft>
              <a:buClr>
                <a:schemeClr val="dk1"/>
              </a:buClr>
              <a:buSzPts val="1100"/>
              <a:buFont typeface="Arial"/>
              <a:buNone/>
            </a:pPr>
            <a:r>
              <a:rPr lang="en-US" sz="900"/>
              <a:t>Total number of mined blocks: 20 </a:t>
            </a:r>
            <a:endParaRPr sz="900"/>
          </a:p>
          <a:p>
            <a:pPr marL="0" lvl="0" indent="0" algn="l" rtl="0">
              <a:spcBef>
                <a:spcPts val="0"/>
              </a:spcBef>
              <a:spcAft>
                <a:spcPts val="0"/>
              </a:spcAft>
              <a:buClr>
                <a:schemeClr val="dk1"/>
              </a:buClr>
              <a:buSzPts val="1100"/>
              <a:buFont typeface="Arial"/>
              <a:buNone/>
            </a:pPr>
            <a:r>
              <a:rPr lang="en-US" sz="900"/>
              <a:t>top block Height: 20</a:t>
            </a:r>
            <a:endParaRPr sz="900"/>
          </a:p>
          <a:p>
            <a:pPr marL="0" lvl="0" indent="0" algn="l" rtl="0">
              <a:spcBef>
                <a:spcPts val="0"/>
              </a:spcBef>
              <a:spcAft>
                <a:spcPts val="0"/>
              </a:spcAft>
              <a:buClr>
                <a:schemeClr val="dk1"/>
              </a:buClr>
              <a:buSzPts val="1100"/>
              <a:buFont typeface="Arial"/>
              <a:buNone/>
            </a:pPr>
            <a:r>
              <a:rPr lang="en-US" sz="900"/>
              <a:t>Stale rate: 0</a:t>
            </a:r>
            <a:endParaRPr sz="900"/>
          </a:p>
          <a:p>
            <a:pPr marL="0" lvl="0" indent="0" algn="l" rtl="0">
              <a:spcBef>
                <a:spcPts val="0"/>
              </a:spcBef>
              <a:spcAft>
                <a:spcPts val="0"/>
              </a:spcAft>
              <a:buClr>
                <a:schemeClr val="dk1"/>
              </a:buClr>
              <a:buSzPts val="1100"/>
              <a:buFont typeface="Arial"/>
              <a:buNone/>
            </a:pPr>
            <a:r>
              <a:rPr lang="en-US" sz="900"/>
              <a:t>totalTraffic: 1.54825e+10</a:t>
            </a:r>
            <a:endParaRPr sz="900"/>
          </a:p>
          <a:p>
            <a:pPr marL="0" lvl="0" indent="0" algn="l" rtl="0">
              <a:spcBef>
                <a:spcPts val="0"/>
              </a:spcBef>
              <a:spcAft>
                <a:spcPts val="0"/>
              </a:spcAft>
              <a:buClr>
                <a:schemeClr val="dk1"/>
              </a:buClr>
              <a:buSzPts val="1100"/>
              <a:buFont typeface="Arial"/>
              <a:buNone/>
            </a:pPr>
            <a:r>
              <a:rPr lang="en-US" sz="900"/>
              <a:t>overheadRatio: 0.549006</a:t>
            </a:r>
            <a:br>
              <a:rPr lang="en-US" sz="900"/>
            </a:br>
            <a:endParaRPr sz="900" b="1" u="sng"/>
          </a:p>
        </p:txBody>
      </p:sp>
      <p:sp>
        <p:nvSpPr>
          <p:cNvPr id="320" name="Google Shape;320;p45"/>
          <p:cNvSpPr txBox="1">
            <a:spLocks noGrp="1"/>
          </p:cNvSpPr>
          <p:nvPr>
            <p:ph type="body" idx="1"/>
          </p:nvPr>
        </p:nvSpPr>
        <p:spPr>
          <a:xfrm>
            <a:off x="504125" y="4135275"/>
            <a:ext cx="1897800" cy="128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sz="900" b="1" u="sng"/>
              <a:t>Vanilla UnSolicited:</a:t>
            </a:r>
            <a:br>
              <a:rPr lang="en-US" sz="900" b="1" u="sng"/>
            </a:br>
            <a:r>
              <a:rPr lang="en-US" sz="900"/>
              <a:t/>
            </a:r>
            <a:br>
              <a:rPr lang="en-US" sz="900"/>
            </a:br>
            <a:r>
              <a:rPr lang="en-US" sz="900"/>
              <a:t>Command …… terminated with signal SIGKILL.</a:t>
            </a:r>
            <a:br>
              <a:rPr lang="en-US" sz="900"/>
            </a:br>
            <a:r>
              <a:rPr lang="en-US" sz="900"/>
              <a:t/>
            </a:r>
            <a:br>
              <a:rPr lang="en-US" sz="900"/>
            </a:br>
            <a:r>
              <a:rPr lang="en-US" sz="900"/>
              <a:t>Runs out of memory with a single block in our test.</a:t>
            </a:r>
            <a:endParaRPr sz="900"/>
          </a:p>
          <a:p>
            <a:pPr marL="0" lvl="0" indent="0" algn="l" rtl="0">
              <a:lnSpc>
                <a:spcPct val="90000"/>
              </a:lnSpc>
              <a:spcBef>
                <a:spcPts val="0"/>
              </a:spcBef>
              <a:spcAft>
                <a:spcPts val="0"/>
              </a:spcAft>
              <a:buClr>
                <a:schemeClr val="dk1"/>
              </a:buClr>
              <a:buSzPts val="1100"/>
              <a:buFont typeface="Arial"/>
              <a:buNone/>
            </a:pPr>
            <a:endParaRPr sz="900" b="1" u="sng"/>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46"/>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2800" u="sng"/>
              <a:t>Unlimited Blocks + 180 Minutes Test (KadB=5):</a:t>
            </a:r>
            <a:endParaRPr sz="2800" u="sng"/>
          </a:p>
        </p:txBody>
      </p:sp>
      <p:sp>
        <p:nvSpPr>
          <p:cNvPr id="326" name="Google Shape;326;p46"/>
          <p:cNvSpPr txBox="1"/>
          <p:nvPr/>
        </p:nvSpPr>
        <p:spPr>
          <a:xfrm>
            <a:off x="1515800" y="1072450"/>
            <a:ext cx="58935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2800" b="1">
                <a:solidFill>
                  <a:srgbClr val="A7934B"/>
                </a:solidFill>
                <a:latin typeface="Roboto"/>
                <a:ea typeface="Roboto"/>
                <a:cs typeface="Roboto"/>
                <a:sym typeface="Roboto"/>
              </a:rPr>
              <a:t>First Block Metrics</a:t>
            </a:r>
            <a:endParaRPr sz="2800" b="1">
              <a:solidFill>
                <a:srgbClr val="A7934B"/>
              </a:solidFill>
              <a:latin typeface="Roboto"/>
              <a:ea typeface="Roboto"/>
              <a:cs typeface="Roboto"/>
              <a:sym typeface="Roboto"/>
            </a:endParaRPr>
          </a:p>
        </p:txBody>
      </p:sp>
      <p:pic>
        <p:nvPicPr>
          <p:cNvPr id="327" name="Google Shape;327;p46"/>
          <p:cNvPicPr preferRelativeResize="0"/>
          <p:nvPr/>
        </p:nvPicPr>
        <p:blipFill rotWithShape="1">
          <a:blip r:embed="rId3">
            <a:alphaModFix/>
          </a:blip>
          <a:srcRect l="7628" r="6468" b="5775"/>
          <a:stretch/>
        </p:blipFill>
        <p:spPr>
          <a:xfrm>
            <a:off x="826925" y="1715650"/>
            <a:ext cx="7592799" cy="4424774"/>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7"/>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A7934B"/>
              </a:buClr>
              <a:buSzPts val="3240"/>
              <a:buFont typeface="Roboto"/>
              <a:buNone/>
            </a:pPr>
            <a:r>
              <a:rPr lang="en-US" sz="2800" u="sng"/>
              <a:t>Unlimited Blocks + 180 Minutes Test (KadB=5):</a:t>
            </a:r>
            <a:endParaRPr sz="2800" u="sng"/>
          </a:p>
        </p:txBody>
      </p:sp>
      <p:sp>
        <p:nvSpPr>
          <p:cNvPr id="333" name="Google Shape;333;p47"/>
          <p:cNvSpPr txBox="1"/>
          <p:nvPr/>
        </p:nvSpPr>
        <p:spPr>
          <a:xfrm>
            <a:off x="872850" y="1072450"/>
            <a:ext cx="71643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2800" b="1">
                <a:solidFill>
                  <a:srgbClr val="A7934B"/>
                </a:solidFill>
                <a:latin typeface="Roboto"/>
                <a:ea typeface="Roboto"/>
                <a:cs typeface="Roboto"/>
                <a:sym typeface="Roboto"/>
              </a:rPr>
              <a:t>Mincast (noScore) All Blocks Performance</a:t>
            </a:r>
            <a:endParaRPr sz="2800" b="1">
              <a:solidFill>
                <a:srgbClr val="A7934B"/>
              </a:solidFill>
              <a:latin typeface="Roboto"/>
              <a:ea typeface="Roboto"/>
              <a:cs typeface="Roboto"/>
              <a:sym typeface="Roboto"/>
            </a:endParaRPr>
          </a:p>
        </p:txBody>
      </p:sp>
      <p:pic>
        <p:nvPicPr>
          <p:cNvPr id="334" name="Google Shape;334;p47"/>
          <p:cNvPicPr preferRelativeResize="0"/>
          <p:nvPr/>
        </p:nvPicPr>
        <p:blipFill rotWithShape="1">
          <a:blip r:embed="rId3">
            <a:alphaModFix/>
          </a:blip>
          <a:srcRect l="8147" r="7853" b="6751"/>
          <a:stretch/>
        </p:blipFill>
        <p:spPr>
          <a:xfrm>
            <a:off x="872850" y="1715650"/>
            <a:ext cx="7424402" cy="43788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Google Shape;339;p48"/>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rgbClr val="A7934B"/>
              </a:buClr>
              <a:buSzPts val="3240"/>
              <a:buFont typeface="Roboto"/>
              <a:buNone/>
            </a:pPr>
            <a:r>
              <a:rPr lang="en-US" sz="2800" u="sng"/>
              <a:t>Unlimited Blocks + 180 Minutes Test (KadB=5):</a:t>
            </a:r>
            <a:endParaRPr sz="2800" u="sng"/>
          </a:p>
        </p:txBody>
      </p:sp>
      <p:sp>
        <p:nvSpPr>
          <p:cNvPr id="340" name="Google Shape;340;p48"/>
          <p:cNvSpPr txBox="1"/>
          <p:nvPr/>
        </p:nvSpPr>
        <p:spPr>
          <a:xfrm>
            <a:off x="872850" y="1072450"/>
            <a:ext cx="7164300" cy="7194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sz="2800" b="1">
                <a:solidFill>
                  <a:srgbClr val="A7934B"/>
                </a:solidFill>
                <a:latin typeface="Roboto"/>
                <a:ea typeface="Roboto"/>
                <a:cs typeface="Roboto"/>
                <a:sym typeface="Roboto"/>
              </a:rPr>
              <a:t>Mincast (Score) All Blocks Performance</a:t>
            </a:r>
            <a:endParaRPr sz="2800" b="1">
              <a:solidFill>
                <a:srgbClr val="A7934B"/>
              </a:solidFill>
              <a:latin typeface="Roboto"/>
              <a:ea typeface="Roboto"/>
              <a:cs typeface="Roboto"/>
              <a:sym typeface="Roboto"/>
            </a:endParaRPr>
          </a:p>
        </p:txBody>
      </p:sp>
      <p:pic>
        <p:nvPicPr>
          <p:cNvPr id="341" name="Google Shape;341;p48"/>
          <p:cNvPicPr preferRelativeResize="0"/>
          <p:nvPr/>
        </p:nvPicPr>
        <p:blipFill rotWithShape="1">
          <a:blip r:embed="rId3">
            <a:alphaModFix/>
          </a:blip>
          <a:srcRect l="8147" r="7506" b="6428"/>
          <a:stretch/>
        </p:blipFill>
        <p:spPr>
          <a:xfrm>
            <a:off x="872850" y="1715650"/>
            <a:ext cx="7455026" cy="43941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49"/>
          <p:cNvSpPr txBox="1">
            <a:spLocks noGrp="1"/>
          </p:cNvSpPr>
          <p:nvPr>
            <p:ph type="body" idx="1"/>
          </p:nvPr>
        </p:nvSpPr>
        <p:spPr>
          <a:xfrm>
            <a:off x="285750" y="1047750"/>
            <a:ext cx="8572500" cy="4474800"/>
          </a:xfrm>
          <a:prstGeom prst="rect">
            <a:avLst/>
          </a:prstGeom>
          <a:noFill/>
          <a:ln>
            <a:noFill/>
          </a:ln>
        </p:spPr>
        <p:txBody>
          <a:bodyPr spcFirstLastPara="1" wrap="square" lIns="91425" tIns="45700" rIns="91425" bIns="45700" anchor="ctr" anchorCtr="0">
            <a:noAutofit/>
          </a:bodyPr>
          <a:lstStyle/>
          <a:p>
            <a:pPr marL="457200" lvl="0" indent="-361950" rtl="0">
              <a:lnSpc>
                <a:spcPct val="90000"/>
              </a:lnSpc>
              <a:spcBef>
                <a:spcPts val="1000"/>
              </a:spcBef>
              <a:spcAft>
                <a:spcPts val="0"/>
              </a:spcAft>
              <a:buSzPts val="2100"/>
              <a:buChar char="•"/>
            </a:pPr>
            <a:r>
              <a:rPr lang="en-US" sz="2100" dirty="0"/>
              <a:t>Sometimes, when testing </a:t>
            </a:r>
            <a:r>
              <a:rPr lang="en-US" sz="2100" dirty="0" err="1"/>
              <a:t>MinCast</a:t>
            </a:r>
            <a:r>
              <a:rPr lang="en-US" sz="2100" dirty="0"/>
              <a:t> with Score System with more than 1 Block, the coverage result is very low across multiple runs. This can be seen in the 180 minutes test with </a:t>
            </a:r>
            <a:r>
              <a:rPr lang="en-US" sz="2100" dirty="0" err="1"/>
              <a:t>kadBeta</a:t>
            </a:r>
            <a:r>
              <a:rPr lang="en-US" sz="2100" dirty="0"/>
              <a:t>=3.</a:t>
            </a:r>
            <a:br>
              <a:rPr lang="en-US" sz="2100" dirty="0"/>
            </a:br>
            <a:endParaRPr sz="2100" dirty="0"/>
          </a:p>
          <a:p>
            <a:pPr marL="457200" lvl="0" indent="-361950" rtl="0">
              <a:lnSpc>
                <a:spcPct val="90000"/>
              </a:lnSpc>
              <a:spcBef>
                <a:spcPts val="0"/>
              </a:spcBef>
              <a:spcAft>
                <a:spcPts val="0"/>
              </a:spcAft>
              <a:buSzPts val="2100"/>
              <a:buChar char="•"/>
            </a:pPr>
            <a:r>
              <a:rPr lang="en-US" sz="2100" dirty="0"/>
              <a:t>This is an expected special case as the score system will send the blocks and the information based on the latency scores. And since the peers within the bucket can be random, it is possible that a node will have all its peers located within the same subnet, thus only send out information. With a higher parallel broadcasts value like </a:t>
            </a:r>
            <a:r>
              <a:rPr lang="en-US" sz="2100" dirty="0" err="1"/>
              <a:t>kadBeta</a:t>
            </a:r>
            <a:r>
              <a:rPr lang="en-US" sz="2100" dirty="0"/>
              <a:t>=5, the possibilities of sending information to all peers is reduced here.</a:t>
            </a:r>
            <a:br>
              <a:rPr lang="en-US" sz="2100" dirty="0"/>
            </a:br>
            <a:endParaRPr sz="2100" dirty="0"/>
          </a:p>
          <a:p>
            <a:pPr marL="457200" lvl="0" indent="-361950" rtl="0">
              <a:lnSpc>
                <a:spcPct val="90000"/>
              </a:lnSpc>
              <a:spcBef>
                <a:spcPts val="0"/>
              </a:spcBef>
              <a:spcAft>
                <a:spcPts val="0"/>
              </a:spcAft>
              <a:buSzPts val="2100"/>
              <a:buChar char="•"/>
            </a:pPr>
            <a:r>
              <a:rPr lang="en-US" sz="2100" dirty="0"/>
              <a:t>We are re-evaluating our implementation, and are willing to give some updates with improvements in the next iteration.</a:t>
            </a:r>
            <a:endParaRPr sz="2100" dirty="0"/>
          </a:p>
        </p:txBody>
      </p:sp>
      <p:sp>
        <p:nvSpPr>
          <p:cNvPr id="347" name="Google Shape;347;p49"/>
          <p:cNvSpPr txBox="1">
            <a:spLocks noGrp="1"/>
          </p:cNvSpPr>
          <p:nvPr>
            <p:ph type="title"/>
          </p:nvPr>
        </p:nvSpPr>
        <p:spPr>
          <a:xfrm>
            <a:off x="285750" y="200721"/>
            <a:ext cx="8572500" cy="1014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US" sz="3300" u="sng"/>
              <a:t>Special Case:</a:t>
            </a:r>
            <a:endParaRPr sz="3300" u="sng"/>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50"/>
          <p:cNvSpPr txBox="1">
            <a:spLocks noGrp="1"/>
          </p:cNvSpPr>
          <p:nvPr>
            <p:ph type="title"/>
          </p:nvPr>
        </p:nvSpPr>
        <p:spPr>
          <a:xfrm>
            <a:off x="285750" y="200721"/>
            <a:ext cx="8572500" cy="1014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US" sz="3300" u="sng"/>
              <a:t>Special Case:</a:t>
            </a:r>
            <a:endParaRPr sz="3300" u="sng"/>
          </a:p>
        </p:txBody>
      </p:sp>
      <p:pic>
        <p:nvPicPr>
          <p:cNvPr id="353" name="Google Shape;353;p50"/>
          <p:cNvPicPr preferRelativeResize="0"/>
          <p:nvPr/>
        </p:nvPicPr>
        <p:blipFill>
          <a:blip r:embed="rId3">
            <a:alphaModFix/>
          </a:blip>
          <a:stretch>
            <a:fillRect/>
          </a:stretch>
        </p:blipFill>
        <p:spPr>
          <a:xfrm>
            <a:off x="152400" y="1368021"/>
            <a:ext cx="8839199" cy="46959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51"/>
          <p:cNvSpPr txBox="1">
            <a:spLocks noGrp="1"/>
          </p:cNvSpPr>
          <p:nvPr>
            <p:ph type="title"/>
          </p:nvPr>
        </p:nvSpPr>
        <p:spPr>
          <a:xfrm>
            <a:off x="285750" y="200721"/>
            <a:ext cx="8572500" cy="1014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US" sz="3300" u="sng"/>
              <a:t>Conclusion:</a:t>
            </a:r>
            <a:endParaRPr sz="3300" u="sng"/>
          </a:p>
        </p:txBody>
      </p:sp>
      <p:sp>
        <p:nvSpPr>
          <p:cNvPr id="359" name="Google Shape;359;p51"/>
          <p:cNvSpPr txBox="1">
            <a:spLocks noGrp="1"/>
          </p:cNvSpPr>
          <p:nvPr>
            <p:ph type="body" idx="1"/>
          </p:nvPr>
        </p:nvSpPr>
        <p:spPr>
          <a:xfrm>
            <a:off x="285750" y="1291674"/>
            <a:ext cx="8572500" cy="4886400"/>
          </a:xfrm>
          <a:prstGeom prst="rect">
            <a:avLst/>
          </a:prstGeom>
          <a:noFill/>
          <a:ln>
            <a:noFill/>
          </a:ln>
        </p:spPr>
        <p:txBody>
          <a:bodyPr spcFirstLastPara="1" wrap="square" lIns="91425" tIns="45700" rIns="91425" bIns="45700" anchor="t" anchorCtr="0">
            <a:noAutofit/>
          </a:bodyPr>
          <a:lstStyle/>
          <a:p>
            <a:pPr marL="457200" lvl="0" indent="-349250" rtl="0">
              <a:lnSpc>
                <a:spcPct val="90000"/>
              </a:lnSpc>
              <a:spcBef>
                <a:spcPts val="0"/>
              </a:spcBef>
              <a:spcAft>
                <a:spcPts val="0"/>
              </a:spcAft>
              <a:buSzPts val="1900"/>
              <a:buChar char="•"/>
            </a:pPr>
            <a:r>
              <a:rPr lang="en-US" sz="1900" dirty="0" err="1"/>
              <a:t>MinCast</a:t>
            </a:r>
            <a:r>
              <a:rPr lang="en-US" sz="1900" dirty="0"/>
              <a:t> is considered much better than Vanilla Unsolicited Broadcast, it is even able to compete with the Vanilla Solicited Option. The Vanilla Unsolicited Broadcast utilizes over 8GB of memory consistently (we run out of memory multiple times in the evaluation) and takes significantly longer time to broadcast a single block.</a:t>
            </a:r>
            <a:br>
              <a:rPr lang="en-US" sz="1900" dirty="0"/>
            </a:br>
            <a:endParaRPr sz="1900" dirty="0"/>
          </a:p>
          <a:p>
            <a:pPr marL="457200" lvl="0" indent="-349250" rtl="0">
              <a:lnSpc>
                <a:spcPct val="90000"/>
              </a:lnSpc>
              <a:spcBef>
                <a:spcPts val="0"/>
              </a:spcBef>
              <a:spcAft>
                <a:spcPts val="0"/>
              </a:spcAft>
              <a:buSzPts val="1900"/>
              <a:buChar char="•"/>
            </a:pPr>
            <a:r>
              <a:rPr lang="en-US" sz="1900" dirty="0"/>
              <a:t>Since </a:t>
            </a:r>
            <a:r>
              <a:rPr lang="en-US" sz="1900" dirty="0" err="1"/>
              <a:t>MinCast</a:t>
            </a:r>
            <a:r>
              <a:rPr lang="en-US" sz="1900" dirty="0"/>
              <a:t> is built on top of the </a:t>
            </a:r>
            <a:r>
              <a:rPr lang="en-US" sz="1900" dirty="0" err="1"/>
              <a:t>KadCast</a:t>
            </a:r>
            <a:r>
              <a:rPr lang="en-US" sz="1900" dirty="0"/>
              <a:t> code base, it is having similar or better performance than </a:t>
            </a:r>
            <a:r>
              <a:rPr lang="en-US" sz="1900" dirty="0" err="1"/>
              <a:t>KadCast</a:t>
            </a:r>
            <a:r>
              <a:rPr lang="en-US" sz="1900" dirty="0"/>
              <a:t> in different scenarios. The logs we retrieve show consistent improvement of </a:t>
            </a:r>
            <a:r>
              <a:rPr lang="en-US" sz="1900" dirty="0" err="1"/>
              <a:t>overheadRatio</a:t>
            </a:r>
            <a:r>
              <a:rPr lang="en-US" sz="1900" dirty="0"/>
              <a:t> in the </a:t>
            </a:r>
            <a:r>
              <a:rPr lang="en-US" sz="1900" dirty="0" err="1"/>
              <a:t>MinCast</a:t>
            </a:r>
            <a:r>
              <a:rPr lang="en-US" sz="1900" dirty="0"/>
              <a:t> </a:t>
            </a:r>
            <a:r>
              <a:rPr lang="en-US" sz="1900" dirty="0" err="1"/>
              <a:t>InformRatio</a:t>
            </a:r>
            <a:r>
              <a:rPr lang="en-US" sz="1900" dirty="0"/>
              <a:t> runs compare to the </a:t>
            </a:r>
            <a:r>
              <a:rPr lang="en-US" sz="1900" dirty="0" err="1"/>
              <a:t>KadCast</a:t>
            </a:r>
            <a:r>
              <a:rPr lang="en-US" sz="1900" dirty="0"/>
              <a:t> runs, with lower traffic or throughput in total.</a:t>
            </a:r>
            <a:br>
              <a:rPr lang="en-US" sz="1900" dirty="0"/>
            </a:br>
            <a:endParaRPr sz="1900" dirty="0"/>
          </a:p>
          <a:p>
            <a:pPr marL="457200" lvl="0" indent="-349250" rtl="0">
              <a:lnSpc>
                <a:spcPct val="90000"/>
              </a:lnSpc>
              <a:spcBef>
                <a:spcPts val="0"/>
              </a:spcBef>
              <a:spcAft>
                <a:spcPts val="0"/>
              </a:spcAft>
              <a:buSzPts val="1900"/>
              <a:buChar char="•"/>
            </a:pPr>
            <a:r>
              <a:rPr lang="en-US" sz="1900" dirty="0" err="1"/>
              <a:t>MinCast</a:t>
            </a:r>
            <a:r>
              <a:rPr lang="en-US" sz="1900" dirty="0"/>
              <a:t> with Score System has some tradeoffs compare to </a:t>
            </a:r>
            <a:r>
              <a:rPr lang="en-US" sz="1900" dirty="0" err="1"/>
              <a:t>InformRatio</a:t>
            </a:r>
            <a:r>
              <a:rPr lang="en-US" sz="1900" dirty="0"/>
              <a:t>. In one way, it is better than </a:t>
            </a:r>
            <a:r>
              <a:rPr lang="en-US" sz="1900" dirty="0" err="1"/>
              <a:t>MinCast</a:t>
            </a:r>
            <a:r>
              <a:rPr lang="en-US" sz="1900" dirty="0"/>
              <a:t> with </a:t>
            </a:r>
            <a:r>
              <a:rPr lang="en-US" sz="1900" dirty="0" err="1"/>
              <a:t>InformRatio</a:t>
            </a:r>
            <a:r>
              <a:rPr lang="en-US" sz="1900" dirty="0"/>
              <a:t> in terms of overheads and throughput; in another way, it sometimes takes longer time to properly expand the coverage for each block, adds up to the propagation delays. It is also not consistent as the peers’ subnets can be random. We will try to improve it with updates in the next iteration.</a:t>
            </a:r>
            <a:endParaRPr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6"/>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u="sng"/>
              <a:t>Plan Changes:</a:t>
            </a:r>
            <a:endParaRPr u="sng"/>
          </a:p>
        </p:txBody>
      </p:sp>
      <p:sp>
        <p:nvSpPr>
          <p:cNvPr id="95" name="Google Shape;95;p16"/>
          <p:cNvSpPr txBox="1">
            <a:spLocks noGrp="1"/>
          </p:cNvSpPr>
          <p:nvPr>
            <p:ph type="body" idx="1"/>
          </p:nvPr>
        </p:nvSpPr>
        <p:spPr>
          <a:xfrm>
            <a:off x="285750" y="1215474"/>
            <a:ext cx="8572500" cy="4886400"/>
          </a:xfrm>
          <a:prstGeom prst="rect">
            <a:avLst/>
          </a:prstGeom>
          <a:noFill/>
          <a:ln>
            <a:noFill/>
          </a:ln>
        </p:spPr>
        <p:txBody>
          <a:bodyPr spcFirstLastPara="1" wrap="square" lIns="91425" tIns="45700" rIns="91425" bIns="45700" anchor="ctr" anchorCtr="0">
            <a:noAutofit/>
          </a:bodyPr>
          <a:lstStyle/>
          <a:p>
            <a:pPr marL="228600" lvl="0" indent="-171450" rtl="0">
              <a:lnSpc>
                <a:spcPct val="90000"/>
              </a:lnSpc>
              <a:spcBef>
                <a:spcPts val="0"/>
              </a:spcBef>
              <a:spcAft>
                <a:spcPts val="0"/>
              </a:spcAft>
              <a:buSzPts val="1900"/>
              <a:buChar char="•"/>
            </a:pPr>
            <a:r>
              <a:rPr lang="en-US" sz="1900" dirty="0"/>
              <a:t>We initially decide to come up with our own strategy from scratch. However, after evaluating many previous works, this would not work as intended due to time/resource limits.</a:t>
            </a:r>
            <a:br>
              <a:rPr lang="en-US" sz="1900" dirty="0"/>
            </a:br>
            <a:endParaRPr sz="1900" dirty="0"/>
          </a:p>
          <a:p>
            <a:pPr marL="228600" lvl="0" indent="-171450" rtl="0">
              <a:lnSpc>
                <a:spcPct val="90000"/>
              </a:lnSpc>
              <a:spcBef>
                <a:spcPts val="0"/>
              </a:spcBef>
              <a:spcAft>
                <a:spcPts val="0"/>
              </a:spcAft>
              <a:buSzPts val="1900"/>
              <a:buChar char="•"/>
            </a:pPr>
            <a:r>
              <a:rPr lang="en-US" sz="1900" dirty="0"/>
              <a:t>We decided to build our strategy on top of </a:t>
            </a:r>
            <a:r>
              <a:rPr lang="en-US" sz="1900" dirty="0" err="1"/>
              <a:t>KadCast</a:t>
            </a:r>
            <a:r>
              <a:rPr lang="en-US" sz="1900" dirty="0"/>
              <a:t> (BNS), which is a recent development that utilizes buckets to cluster peers.</a:t>
            </a:r>
            <a:br>
              <a:rPr lang="en-US" sz="1900" dirty="0"/>
            </a:br>
            <a:endParaRPr sz="1900" dirty="0"/>
          </a:p>
          <a:p>
            <a:pPr marL="228600" lvl="0" indent="-171450" rtl="0">
              <a:lnSpc>
                <a:spcPct val="90000"/>
              </a:lnSpc>
              <a:spcBef>
                <a:spcPts val="0"/>
              </a:spcBef>
              <a:spcAft>
                <a:spcPts val="0"/>
              </a:spcAft>
              <a:buSzPts val="1900"/>
              <a:buChar char="•"/>
            </a:pPr>
            <a:r>
              <a:rPr lang="en-US" sz="1900" dirty="0"/>
              <a:t>We would evaluate our strategy/approach against Vanilla Flooding broadcast and </a:t>
            </a:r>
            <a:r>
              <a:rPr lang="en-US" sz="1900" dirty="0" err="1"/>
              <a:t>KadCast</a:t>
            </a:r>
            <a:r>
              <a:rPr lang="en-US" sz="1900" dirty="0"/>
              <a:t> to check the improvements.</a:t>
            </a:r>
            <a:br>
              <a:rPr lang="en-US" sz="1900" dirty="0"/>
            </a:br>
            <a:endParaRPr sz="1900" dirty="0"/>
          </a:p>
          <a:p>
            <a:pPr marL="228600" lvl="0" indent="-171450" rtl="0">
              <a:lnSpc>
                <a:spcPct val="90000"/>
              </a:lnSpc>
              <a:spcBef>
                <a:spcPts val="0"/>
              </a:spcBef>
              <a:spcAft>
                <a:spcPts val="0"/>
              </a:spcAft>
              <a:buSzPts val="1900"/>
              <a:buChar char="•"/>
            </a:pPr>
            <a:r>
              <a:rPr lang="en-US" sz="1900" dirty="0"/>
              <a:t>We will only use Network Simulator (NS3) to showcase our results. Although we have mentioned the real-life scenarios, it is much more work than we initially anticipated to get it ported on actual servers.</a:t>
            </a:r>
            <a:br>
              <a:rPr lang="en-US" sz="1900" dirty="0"/>
            </a:br>
            <a:endParaRPr sz="1900" dirty="0"/>
          </a:p>
          <a:p>
            <a:pPr marL="228600" lvl="0" indent="-171450" rtl="0">
              <a:lnSpc>
                <a:spcPct val="90000"/>
              </a:lnSpc>
              <a:spcBef>
                <a:spcPts val="0"/>
              </a:spcBef>
              <a:spcAft>
                <a:spcPts val="0"/>
              </a:spcAft>
              <a:buSzPts val="1900"/>
              <a:buChar char="•"/>
            </a:pPr>
            <a:r>
              <a:rPr lang="en-US" sz="1900" dirty="0"/>
              <a:t>We have ignored the possibilities of Byzantine nodes due to time constraints and the increasing complexity of it.</a:t>
            </a:r>
            <a:endParaRPr sz="19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52"/>
          <p:cNvSpPr txBox="1">
            <a:spLocks noGrp="1"/>
          </p:cNvSpPr>
          <p:nvPr>
            <p:ph type="body" idx="1"/>
          </p:nvPr>
        </p:nvSpPr>
        <p:spPr>
          <a:xfrm>
            <a:off x="285750" y="1215483"/>
            <a:ext cx="8572500" cy="4596300"/>
          </a:xfrm>
          <a:prstGeom prst="rect">
            <a:avLst/>
          </a:prstGeom>
          <a:noFill/>
          <a:ln>
            <a:noFill/>
          </a:ln>
        </p:spPr>
        <p:txBody>
          <a:bodyPr spcFirstLastPara="1" wrap="square" lIns="91425" tIns="45700" rIns="91425" bIns="45700" anchor="t" anchorCtr="0">
            <a:noAutofit/>
          </a:bodyPr>
          <a:lstStyle/>
          <a:p>
            <a:pPr marL="457200" lvl="0" indent="-304800" algn="l" rtl="0">
              <a:lnSpc>
                <a:spcPct val="90000"/>
              </a:lnSpc>
              <a:spcBef>
                <a:spcPts val="1000"/>
              </a:spcBef>
              <a:spcAft>
                <a:spcPts val="0"/>
              </a:spcAft>
              <a:buClr>
                <a:srgbClr val="000000"/>
              </a:buClr>
              <a:buSzPts val="1200"/>
              <a:buFont typeface="Arial"/>
              <a:buAutoNum type="arabicPeriod"/>
            </a:pPr>
            <a:r>
              <a:rPr lang="en-US" sz="1200" dirty="0" err="1">
                <a:solidFill>
                  <a:srgbClr val="000000"/>
                </a:solidFill>
                <a:highlight>
                  <a:srgbClr val="FFFFFF"/>
                </a:highlight>
                <a:latin typeface="Arial"/>
                <a:ea typeface="Arial"/>
                <a:cs typeface="Arial"/>
                <a:sym typeface="Arial"/>
              </a:rPr>
              <a:t>KadCast</a:t>
            </a:r>
            <a:r>
              <a:rPr lang="en-US" sz="1200" dirty="0">
                <a:solidFill>
                  <a:srgbClr val="000000"/>
                </a:solidFill>
                <a:highlight>
                  <a:srgbClr val="FFFFFF"/>
                </a:highlight>
                <a:latin typeface="Arial"/>
                <a:ea typeface="Arial"/>
                <a:cs typeface="Arial"/>
                <a:sym typeface="Arial"/>
              </a:rPr>
              <a:t>:</a:t>
            </a:r>
            <a:br>
              <a:rPr lang="en-US" sz="1200" dirty="0">
                <a:solidFill>
                  <a:srgbClr val="000000"/>
                </a:solidFill>
                <a:highlight>
                  <a:srgbClr val="FFFFFF"/>
                </a:highlight>
                <a:latin typeface="Arial"/>
                <a:ea typeface="Arial"/>
                <a:cs typeface="Arial"/>
                <a:sym typeface="Arial"/>
              </a:rPr>
            </a:br>
            <a:r>
              <a:rPr lang="en-US" sz="1200" u="sng" dirty="0">
                <a:solidFill>
                  <a:schemeClr val="hlink"/>
                </a:solidFill>
                <a:highlight>
                  <a:srgbClr val="FFFFFF"/>
                </a:highlight>
                <a:latin typeface="Arial"/>
                <a:ea typeface="Arial"/>
                <a:cs typeface="Arial"/>
                <a:sym typeface="Arial"/>
                <a:hlinkClick r:id="rId3"/>
              </a:rPr>
              <a:t>https://dl.acm.org/doi/pdf/10.1145/3318041.3355469?download=true</a:t>
            </a:r>
            <a:endParaRPr sz="1200" dirty="0">
              <a:solidFill>
                <a:srgbClr val="000000"/>
              </a:solidFill>
              <a:highlight>
                <a:srgbClr val="FFFFFF"/>
              </a:highlight>
              <a:latin typeface="Arial"/>
              <a:ea typeface="Arial"/>
              <a:cs typeface="Arial"/>
              <a:sym typeface="Arial"/>
            </a:endParaRPr>
          </a:p>
          <a:p>
            <a:pPr marL="457200" lvl="0" indent="-304800" algn="l" rtl="0">
              <a:lnSpc>
                <a:spcPct val="90000"/>
              </a:lnSpc>
              <a:spcBef>
                <a:spcPts val="0"/>
              </a:spcBef>
              <a:spcAft>
                <a:spcPts val="0"/>
              </a:spcAft>
              <a:buClr>
                <a:srgbClr val="000000"/>
              </a:buClr>
              <a:buSzPts val="1200"/>
              <a:buFont typeface="Arial"/>
              <a:buAutoNum type="arabicPeriod"/>
            </a:pPr>
            <a:r>
              <a:rPr lang="en-US" sz="1200" dirty="0">
                <a:solidFill>
                  <a:srgbClr val="000000"/>
                </a:solidFill>
                <a:highlight>
                  <a:srgbClr val="FFFFFF"/>
                </a:highlight>
                <a:latin typeface="Arial"/>
                <a:ea typeface="Arial"/>
                <a:cs typeface="Arial"/>
                <a:sym typeface="Arial"/>
              </a:rPr>
              <a:t>NS-3 Network Simulator:</a:t>
            </a:r>
            <a:br>
              <a:rPr lang="en-US" sz="1200" dirty="0">
                <a:solidFill>
                  <a:srgbClr val="000000"/>
                </a:solidFill>
                <a:highlight>
                  <a:srgbClr val="FFFFFF"/>
                </a:highlight>
                <a:latin typeface="Arial"/>
                <a:ea typeface="Arial"/>
                <a:cs typeface="Arial"/>
                <a:sym typeface="Arial"/>
              </a:rPr>
            </a:br>
            <a:r>
              <a:rPr lang="en-US" sz="1200" u="sng" dirty="0">
                <a:solidFill>
                  <a:schemeClr val="hlink"/>
                </a:solidFill>
                <a:highlight>
                  <a:srgbClr val="FFFFFF"/>
                </a:highlight>
                <a:latin typeface="Arial"/>
                <a:ea typeface="Arial"/>
                <a:cs typeface="Arial"/>
                <a:sym typeface="Arial"/>
                <a:hlinkClick r:id="rId4"/>
              </a:rPr>
              <a:t>https://www.nsnam.org</a:t>
            </a:r>
            <a:endParaRPr sz="1200" dirty="0">
              <a:solidFill>
                <a:srgbClr val="000000"/>
              </a:solidFill>
              <a:highlight>
                <a:srgbClr val="FFFFFF"/>
              </a:highlight>
              <a:latin typeface="Arial"/>
              <a:ea typeface="Arial"/>
              <a:cs typeface="Arial"/>
              <a:sym typeface="Arial"/>
            </a:endParaRPr>
          </a:p>
          <a:p>
            <a:pPr marL="457200" lvl="0" indent="-304800" algn="l" rtl="0">
              <a:lnSpc>
                <a:spcPct val="90000"/>
              </a:lnSpc>
              <a:spcBef>
                <a:spcPts val="0"/>
              </a:spcBef>
              <a:spcAft>
                <a:spcPts val="0"/>
              </a:spcAft>
              <a:buClr>
                <a:srgbClr val="000000"/>
              </a:buClr>
              <a:buSzPts val="1200"/>
              <a:buFont typeface="Arial"/>
              <a:buAutoNum type="arabicPeriod"/>
            </a:pPr>
            <a:r>
              <a:rPr lang="en-US" sz="1200" dirty="0" err="1">
                <a:solidFill>
                  <a:srgbClr val="000000"/>
                </a:solidFill>
                <a:highlight>
                  <a:srgbClr val="FFFFFF"/>
                </a:highlight>
                <a:latin typeface="Arial"/>
                <a:ea typeface="Arial"/>
                <a:cs typeface="Arial"/>
                <a:sym typeface="Arial"/>
              </a:rPr>
              <a:t>Bitcoin</a:t>
            </a:r>
            <a:r>
              <a:rPr lang="en-US" sz="1200" dirty="0">
                <a:solidFill>
                  <a:srgbClr val="000000"/>
                </a:solidFill>
                <a:highlight>
                  <a:srgbClr val="FFFFFF"/>
                </a:highlight>
                <a:latin typeface="Arial"/>
                <a:ea typeface="Arial"/>
                <a:cs typeface="Arial"/>
                <a:sym typeface="Arial"/>
              </a:rPr>
              <a:t> Simulator with NS3 by </a:t>
            </a:r>
            <a:r>
              <a:rPr lang="en-US" sz="1200" dirty="0" err="1">
                <a:solidFill>
                  <a:srgbClr val="000000"/>
                </a:solidFill>
                <a:highlight>
                  <a:srgbClr val="FFFFFF"/>
                </a:highlight>
                <a:latin typeface="Arial"/>
                <a:ea typeface="Arial"/>
                <a:cs typeface="Arial"/>
                <a:sym typeface="Arial"/>
              </a:rPr>
              <a:t>KadCast</a:t>
            </a:r>
            <a:r>
              <a:rPr lang="en-US" sz="1200" dirty="0">
                <a:solidFill>
                  <a:srgbClr val="000000"/>
                </a:solidFill>
                <a:highlight>
                  <a:srgbClr val="FFFFFF"/>
                </a:highlight>
                <a:latin typeface="Arial"/>
                <a:ea typeface="Arial"/>
                <a:cs typeface="Arial"/>
                <a:sym typeface="Arial"/>
              </a:rPr>
              <a:t>:</a:t>
            </a:r>
            <a:br>
              <a:rPr lang="en-US" sz="1200" dirty="0">
                <a:solidFill>
                  <a:srgbClr val="000000"/>
                </a:solidFill>
                <a:highlight>
                  <a:srgbClr val="FFFFFF"/>
                </a:highlight>
                <a:latin typeface="Arial"/>
                <a:ea typeface="Arial"/>
                <a:cs typeface="Arial"/>
                <a:sym typeface="Arial"/>
              </a:rPr>
            </a:br>
            <a:r>
              <a:rPr lang="en-US" sz="1200" u="sng" dirty="0">
                <a:solidFill>
                  <a:schemeClr val="hlink"/>
                </a:solidFill>
                <a:highlight>
                  <a:srgbClr val="FFFFFF"/>
                </a:highlight>
                <a:latin typeface="Arial"/>
                <a:ea typeface="Arial"/>
                <a:cs typeface="Arial"/>
                <a:sym typeface="Arial"/>
                <a:hlinkClick r:id="rId5"/>
              </a:rPr>
              <a:t>https://gitlab.tubit.tu-berlin.de/rohrer/bns-public</a:t>
            </a:r>
            <a:endParaRPr sz="1200" dirty="0">
              <a:solidFill>
                <a:srgbClr val="000000"/>
              </a:solidFill>
              <a:highlight>
                <a:srgbClr val="FFFFFF"/>
              </a:highlight>
              <a:latin typeface="Arial"/>
              <a:ea typeface="Arial"/>
              <a:cs typeface="Arial"/>
              <a:sym typeface="Arial"/>
            </a:endParaRPr>
          </a:p>
          <a:p>
            <a:pPr marL="457200" lvl="0" indent="-304800" algn="l" rtl="0">
              <a:lnSpc>
                <a:spcPct val="90000"/>
              </a:lnSpc>
              <a:spcBef>
                <a:spcPts val="0"/>
              </a:spcBef>
              <a:spcAft>
                <a:spcPts val="0"/>
              </a:spcAft>
              <a:buClr>
                <a:srgbClr val="000000"/>
              </a:buClr>
              <a:buSzPts val="1200"/>
              <a:buFont typeface="Arial"/>
              <a:buAutoNum type="arabicPeriod"/>
            </a:pPr>
            <a:r>
              <a:rPr lang="en-US" sz="1200" dirty="0" err="1">
                <a:solidFill>
                  <a:srgbClr val="000000"/>
                </a:solidFill>
                <a:highlight>
                  <a:srgbClr val="FFFFFF"/>
                </a:highlight>
                <a:latin typeface="Arial"/>
                <a:ea typeface="Arial"/>
                <a:cs typeface="Arial"/>
                <a:sym typeface="Arial"/>
              </a:rPr>
              <a:t>Blockchain</a:t>
            </a:r>
            <a:r>
              <a:rPr lang="en-US" sz="1200" dirty="0">
                <a:solidFill>
                  <a:srgbClr val="000000"/>
                </a:solidFill>
                <a:highlight>
                  <a:srgbClr val="FFFFFF"/>
                </a:highlight>
                <a:latin typeface="Arial"/>
                <a:ea typeface="Arial"/>
                <a:cs typeface="Arial"/>
                <a:sym typeface="Arial"/>
              </a:rPr>
              <a:t> multi-level scoring system approach:</a:t>
            </a:r>
            <a:br>
              <a:rPr lang="en-US" sz="1200" dirty="0">
                <a:solidFill>
                  <a:srgbClr val="000000"/>
                </a:solidFill>
                <a:highlight>
                  <a:srgbClr val="FFFFFF"/>
                </a:highlight>
                <a:latin typeface="Arial"/>
                <a:ea typeface="Arial"/>
                <a:cs typeface="Arial"/>
                <a:sym typeface="Arial"/>
              </a:rPr>
            </a:br>
            <a:r>
              <a:rPr lang="en-US" sz="1200" u="sng" dirty="0">
                <a:solidFill>
                  <a:schemeClr val="hlink"/>
                </a:solidFill>
                <a:highlight>
                  <a:srgbClr val="FFFFFF"/>
                </a:highlight>
                <a:latin typeface="Arial"/>
                <a:ea typeface="Arial"/>
                <a:cs typeface="Arial"/>
                <a:sym typeface="Arial"/>
                <a:hlinkClick r:id="rId6"/>
              </a:rPr>
              <a:t>https://drive.google.com/open?id=1RWhs-iFtYSYxhbGb9m8t0k1LYO-H38i9</a:t>
            </a:r>
            <a:endParaRPr sz="1200" dirty="0">
              <a:solidFill>
                <a:srgbClr val="000000"/>
              </a:solidFill>
              <a:highlight>
                <a:srgbClr val="FFFFFF"/>
              </a:highlight>
              <a:latin typeface="Arial"/>
              <a:ea typeface="Arial"/>
              <a:cs typeface="Arial"/>
              <a:sym typeface="Arial"/>
            </a:endParaRPr>
          </a:p>
          <a:p>
            <a:pPr marL="457200" lvl="0" indent="-304800" algn="l" rtl="0">
              <a:lnSpc>
                <a:spcPct val="90000"/>
              </a:lnSpc>
              <a:spcBef>
                <a:spcPts val="0"/>
              </a:spcBef>
              <a:spcAft>
                <a:spcPts val="0"/>
              </a:spcAft>
              <a:buClr>
                <a:srgbClr val="000000"/>
              </a:buClr>
              <a:buSzPts val="1200"/>
              <a:buFont typeface="Arial"/>
              <a:buAutoNum type="arabicPeriod"/>
            </a:pPr>
            <a:r>
              <a:rPr lang="en-US" sz="1200" dirty="0" err="1">
                <a:solidFill>
                  <a:srgbClr val="000000"/>
                </a:solidFill>
                <a:highlight>
                  <a:srgbClr val="FFFFFF"/>
                </a:highlight>
                <a:latin typeface="Arial"/>
                <a:ea typeface="Arial"/>
                <a:cs typeface="Arial"/>
                <a:sym typeface="Arial"/>
              </a:rPr>
              <a:t>Kademlia</a:t>
            </a:r>
            <a:r>
              <a:rPr lang="en-US" sz="1200" dirty="0">
                <a:solidFill>
                  <a:srgbClr val="000000"/>
                </a:solidFill>
                <a:highlight>
                  <a:srgbClr val="FFFFFF"/>
                </a:highlight>
                <a:latin typeface="Arial"/>
                <a:ea typeface="Arial"/>
                <a:cs typeface="Arial"/>
                <a:sym typeface="Arial"/>
              </a:rPr>
              <a:t> Evaluation:</a:t>
            </a:r>
            <a:br>
              <a:rPr lang="en-US" sz="1200" dirty="0">
                <a:solidFill>
                  <a:srgbClr val="000000"/>
                </a:solidFill>
                <a:highlight>
                  <a:srgbClr val="FFFFFF"/>
                </a:highlight>
                <a:latin typeface="Arial"/>
                <a:ea typeface="Arial"/>
                <a:cs typeface="Arial"/>
                <a:sym typeface="Arial"/>
              </a:rPr>
            </a:br>
            <a:r>
              <a:rPr lang="en-US" sz="1200" u="sng" dirty="0">
                <a:solidFill>
                  <a:schemeClr val="hlink"/>
                </a:solidFill>
                <a:highlight>
                  <a:srgbClr val="FFFFFF"/>
                </a:highlight>
                <a:latin typeface="Arial"/>
                <a:ea typeface="Arial"/>
                <a:cs typeface="Arial"/>
                <a:sym typeface="Arial"/>
                <a:hlinkClick r:id="rId7"/>
              </a:rPr>
              <a:t>https://drive.google.com/file/d/1atfYVS48FZGrWJ_MBNeRW-1A5h2BuCWs/view</a:t>
            </a:r>
            <a:endParaRPr sz="1200" dirty="0">
              <a:solidFill>
                <a:srgbClr val="000000"/>
              </a:solidFill>
              <a:highlight>
                <a:srgbClr val="FFFFFF"/>
              </a:highlight>
              <a:latin typeface="Arial"/>
              <a:ea typeface="Arial"/>
              <a:cs typeface="Arial"/>
              <a:sym typeface="Arial"/>
            </a:endParaRPr>
          </a:p>
          <a:p>
            <a:pPr marL="457200" lvl="0" indent="-304800" algn="l" rtl="0">
              <a:lnSpc>
                <a:spcPct val="90000"/>
              </a:lnSpc>
              <a:spcBef>
                <a:spcPts val="0"/>
              </a:spcBef>
              <a:spcAft>
                <a:spcPts val="0"/>
              </a:spcAft>
              <a:buClr>
                <a:srgbClr val="000000"/>
              </a:buClr>
              <a:buSzPts val="1200"/>
              <a:buFont typeface="Arial"/>
              <a:buAutoNum type="arabicPeriod"/>
            </a:pPr>
            <a:r>
              <a:rPr lang="en-US" sz="1200" dirty="0">
                <a:solidFill>
                  <a:srgbClr val="000000"/>
                </a:solidFill>
                <a:highlight>
                  <a:srgbClr val="FFFFFF"/>
                </a:highlight>
                <a:latin typeface="Arial"/>
                <a:ea typeface="Arial"/>
                <a:cs typeface="Arial"/>
                <a:sym typeface="Arial"/>
              </a:rPr>
              <a:t>BlockP2P:</a:t>
            </a:r>
            <a:br>
              <a:rPr lang="en-US" sz="1200" dirty="0">
                <a:solidFill>
                  <a:srgbClr val="000000"/>
                </a:solidFill>
                <a:highlight>
                  <a:srgbClr val="FFFFFF"/>
                </a:highlight>
                <a:latin typeface="Arial"/>
                <a:ea typeface="Arial"/>
                <a:cs typeface="Arial"/>
                <a:sym typeface="Arial"/>
              </a:rPr>
            </a:br>
            <a:r>
              <a:rPr lang="en-US" sz="1200" u="sng" dirty="0">
                <a:solidFill>
                  <a:schemeClr val="hlink"/>
                </a:solidFill>
                <a:highlight>
                  <a:srgbClr val="FFFFFF"/>
                </a:highlight>
                <a:latin typeface="Arial"/>
                <a:ea typeface="Arial"/>
                <a:cs typeface="Arial"/>
                <a:sym typeface="Arial"/>
                <a:hlinkClick r:id="rId8"/>
              </a:rPr>
              <a:t>https://drive.google.com/file/d/15_YC-8u8VjAJBhKWn19f9yEKfuRfKXtS/view</a:t>
            </a:r>
            <a:endParaRPr sz="1200" dirty="0">
              <a:solidFill>
                <a:srgbClr val="000000"/>
              </a:solidFill>
              <a:highlight>
                <a:srgbClr val="FFFFFF"/>
              </a:highlight>
              <a:latin typeface="Arial"/>
              <a:ea typeface="Arial"/>
              <a:cs typeface="Arial"/>
              <a:sym typeface="Arial"/>
            </a:endParaRPr>
          </a:p>
          <a:p>
            <a:pPr marL="457200" lvl="0" indent="-304800" algn="l" rtl="0">
              <a:lnSpc>
                <a:spcPct val="90000"/>
              </a:lnSpc>
              <a:spcBef>
                <a:spcPts val="0"/>
              </a:spcBef>
              <a:spcAft>
                <a:spcPts val="0"/>
              </a:spcAft>
              <a:buClr>
                <a:srgbClr val="000000"/>
              </a:buClr>
              <a:buSzPts val="1200"/>
              <a:buFont typeface="Arial"/>
              <a:buAutoNum type="arabicPeriod"/>
            </a:pPr>
            <a:r>
              <a:rPr lang="en-US" sz="1200" dirty="0">
                <a:solidFill>
                  <a:srgbClr val="000000"/>
                </a:solidFill>
                <a:highlight>
                  <a:srgbClr val="FFFFFF"/>
                </a:highlight>
                <a:latin typeface="Arial"/>
                <a:ea typeface="Arial"/>
                <a:cs typeface="Arial"/>
                <a:sym typeface="Arial"/>
              </a:rPr>
              <a:t>Improve Block Broadcast:</a:t>
            </a:r>
            <a:br>
              <a:rPr lang="en-US" sz="1200" dirty="0">
                <a:solidFill>
                  <a:srgbClr val="000000"/>
                </a:solidFill>
                <a:highlight>
                  <a:srgbClr val="FFFFFF"/>
                </a:highlight>
                <a:latin typeface="Arial"/>
                <a:ea typeface="Arial"/>
                <a:cs typeface="Arial"/>
                <a:sym typeface="Arial"/>
              </a:rPr>
            </a:br>
            <a:r>
              <a:rPr lang="en-US" sz="1200" u="sng" dirty="0">
                <a:solidFill>
                  <a:schemeClr val="hlink"/>
                </a:solidFill>
                <a:highlight>
                  <a:srgbClr val="FFFFFF"/>
                </a:highlight>
                <a:latin typeface="Arial"/>
                <a:ea typeface="Arial"/>
                <a:cs typeface="Arial"/>
                <a:sym typeface="Arial"/>
                <a:hlinkClick r:id="rId9"/>
              </a:rPr>
              <a:t>https://drive.google.com/file/d/1JLDDdaNvZyvbJ_yrOfvoLD0ylC_ARmv6/view</a:t>
            </a:r>
            <a:endParaRPr sz="1200" dirty="0">
              <a:solidFill>
                <a:srgbClr val="000000"/>
              </a:solidFill>
              <a:highlight>
                <a:srgbClr val="FFFFFF"/>
              </a:highlight>
              <a:latin typeface="Arial"/>
              <a:ea typeface="Arial"/>
              <a:cs typeface="Arial"/>
              <a:sym typeface="Arial"/>
            </a:endParaRPr>
          </a:p>
          <a:p>
            <a:pPr marL="457200" lvl="0" indent="-304800" algn="l" rtl="0">
              <a:lnSpc>
                <a:spcPct val="90000"/>
              </a:lnSpc>
              <a:spcBef>
                <a:spcPts val="0"/>
              </a:spcBef>
              <a:spcAft>
                <a:spcPts val="0"/>
              </a:spcAft>
              <a:buClr>
                <a:srgbClr val="000000"/>
              </a:buClr>
              <a:buSzPts val="1200"/>
              <a:buFont typeface="Arial"/>
              <a:buAutoNum type="arabicPeriod"/>
            </a:pPr>
            <a:r>
              <a:rPr lang="en-US" sz="1200" dirty="0" err="1">
                <a:solidFill>
                  <a:srgbClr val="000000"/>
                </a:solidFill>
                <a:highlight>
                  <a:srgbClr val="FFFFFF"/>
                </a:highlight>
                <a:latin typeface="Arial"/>
                <a:ea typeface="Arial"/>
                <a:cs typeface="Arial"/>
                <a:sym typeface="Arial"/>
              </a:rPr>
              <a:t>Bitcoin</a:t>
            </a:r>
            <a:r>
              <a:rPr lang="en-US" sz="1200" dirty="0">
                <a:solidFill>
                  <a:srgbClr val="000000"/>
                </a:solidFill>
                <a:highlight>
                  <a:srgbClr val="FFFFFF"/>
                </a:highlight>
                <a:latin typeface="Arial"/>
                <a:ea typeface="Arial"/>
                <a:cs typeface="Arial"/>
                <a:sym typeface="Arial"/>
              </a:rPr>
              <a:t>-NG:</a:t>
            </a:r>
            <a:br>
              <a:rPr lang="en-US" sz="1200" dirty="0">
                <a:solidFill>
                  <a:srgbClr val="000000"/>
                </a:solidFill>
                <a:highlight>
                  <a:srgbClr val="FFFFFF"/>
                </a:highlight>
                <a:latin typeface="Arial"/>
                <a:ea typeface="Arial"/>
                <a:cs typeface="Arial"/>
                <a:sym typeface="Arial"/>
              </a:rPr>
            </a:br>
            <a:r>
              <a:rPr lang="en-US" sz="1200" u="sng" dirty="0">
                <a:solidFill>
                  <a:schemeClr val="hlink"/>
                </a:solidFill>
                <a:highlight>
                  <a:srgbClr val="FFFFFF"/>
                </a:highlight>
                <a:latin typeface="Arial"/>
                <a:ea typeface="Arial"/>
                <a:cs typeface="Arial"/>
                <a:sym typeface="Arial"/>
                <a:hlinkClick r:id="rId10"/>
              </a:rPr>
              <a:t>https://</a:t>
            </a:r>
            <a:r>
              <a:rPr lang="en-US" sz="1200" u="sng" dirty="0" smtClean="0">
                <a:solidFill>
                  <a:schemeClr val="hlink"/>
                </a:solidFill>
                <a:highlight>
                  <a:srgbClr val="FFFFFF"/>
                </a:highlight>
                <a:latin typeface="Arial"/>
                <a:ea typeface="Arial"/>
                <a:cs typeface="Arial"/>
                <a:sym typeface="Arial"/>
                <a:hlinkClick r:id="rId10"/>
              </a:rPr>
              <a:t>drive.google.com/file/d/1np9aarPeWTeKd14AGt-deLlm067IW1I7/view</a:t>
            </a:r>
            <a:endParaRPr lang="en-US" sz="1200" u="sng" dirty="0" smtClean="0">
              <a:solidFill>
                <a:schemeClr val="hlink"/>
              </a:solidFill>
              <a:highlight>
                <a:srgbClr val="FFFFFF"/>
              </a:highlight>
              <a:latin typeface="Arial"/>
              <a:ea typeface="Arial"/>
              <a:cs typeface="Arial"/>
              <a:sym typeface="Arial"/>
            </a:endParaRPr>
          </a:p>
          <a:p>
            <a:pPr lvl="0" indent="-304800">
              <a:spcBef>
                <a:spcPts val="0"/>
              </a:spcBef>
              <a:buClr>
                <a:srgbClr val="000000"/>
              </a:buClr>
              <a:buSzPts val="1200"/>
              <a:buFont typeface="Arial"/>
              <a:buAutoNum type="arabicPeriod"/>
            </a:pPr>
            <a:r>
              <a:rPr lang="en-US" sz="1200" dirty="0">
                <a:solidFill>
                  <a:srgbClr val="000000"/>
                </a:solidFill>
                <a:highlight>
                  <a:srgbClr val="FFFFFF"/>
                </a:highlight>
                <a:latin typeface="Arial"/>
                <a:ea typeface="Arial"/>
                <a:cs typeface="Arial"/>
                <a:sym typeface="Arial"/>
              </a:rPr>
              <a:t>Adaptive Broadcast Routing Assignment Algorithm for </a:t>
            </a:r>
            <a:r>
              <a:rPr lang="en-US" sz="1200" dirty="0" err="1">
                <a:solidFill>
                  <a:srgbClr val="000000"/>
                </a:solidFill>
                <a:highlight>
                  <a:srgbClr val="FFFFFF"/>
                </a:highlight>
                <a:latin typeface="Arial"/>
                <a:ea typeface="Arial"/>
                <a:cs typeface="Arial"/>
                <a:sym typeface="Arial"/>
              </a:rPr>
              <a:t>Blockchain</a:t>
            </a:r>
            <a:r>
              <a:rPr lang="en-US" sz="1200" dirty="0">
                <a:solidFill>
                  <a:srgbClr val="000000"/>
                </a:solidFill>
                <a:highlight>
                  <a:srgbClr val="FFFFFF"/>
                </a:highlight>
                <a:latin typeface="Arial"/>
                <a:ea typeface="Arial"/>
                <a:cs typeface="Arial"/>
                <a:sym typeface="Arial"/>
              </a:rPr>
              <a:t> Synchronization </a:t>
            </a:r>
            <a:r>
              <a:rPr lang="en-US" sz="1200" dirty="0" smtClean="0">
                <a:solidFill>
                  <a:srgbClr val="000000"/>
                </a:solidFill>
                <a:highlight>
                  <a:srgbClr val="FFFFFF"/>
                </a:highlight>
                <a:latin typeface="Arial"/>
                <a:ea typeface="Arial"/>
                <a:cs typeface="Arial"/>
                <a:sym typeface="Arial"/>
              </a:rPr>
              <a:t>Services</a:t>
            </a:r>
            <a:r>
              <a:rPr lang="en-US" sz="1200" dirty="0">
                <a:solidFill>
                  <a:srgbClr val="000000"/>
                </a:solidFill>
                <a:highlight>
                  <a:srgbClr val="FFFFFF"/>
                </a:highlight>
                <a:latin typeface="Arial"/>
                <a:ea typeface="Arial"/>
                <a:cs typeface="Arial"/>
                <a:sym typeface="Arial"/>
              </a:rPr>
              <a:t/>
            </a:r>
            <a:br>
              <a:rPr lang="en-US" sz="1200" dirty="0">
                <a:solidFill>
                  <a:srgbClr val="000000"/>
                </a:solidFill>
                <a:highlight>
                  <a:srgbClr val="FFFFFF"/>
                </a:highlight>
                <a:latin typeface="Arial"/>
                <a:ea typeface="Arial"/>
                <a:cs typeface="Arial"/>
                <a:sym typeface="Arial"/>
              </a:rPr>
            </a:br>
            <a:r>
              <a:rPr lang="en-US" sz="1200" dirty="0">
                <a:solidFill>
                  <a:srgbClr val="000000"/>
                </a:solidFill>
                <a:highlight>
                  <a:srgbClr val="FFFFFF"/>
                </a:highlight>
                <a:latin typeface="Arial"/>
                <a:ea typeface="Arial"/>
                <a:cs typeface="Arial"/>
                <a:sym typeface="Arial"/>
                <a:hlinkClick r:id="rId11"/>
              </a:rPr>
              <a:t>https://</a:t>
            </a:r>
            <a:r>
              <a:rPr lang="en-US" sz="1200" dirty="0" smtClean="0">
                <a:solidFill>
                  <a:srgbClr val="000000"/>
                </a:solidFill>
                <a:highlight>
                  <a:srgbClr val="FFFFFF"/>
                </a:highlight>
                <a:latin typeface="Arial"/>
                <a:ea typeface="Arial"/>
                <a:cs typeface="Arial"/>
                <a:sym typeface="Arial"/>
                <a:hlinkClick r:id="rId11"/>
              </a:rPr>
              <a:t>drive.google.com/open?id=1YypXRU80SIyfxVeUWjbZwr0svLQxJVlc</a:t>
            </a:r>
            <a:r>
              <a:rPr lang="en-US" sz="1200" dirty="0" smtClean="0">
                <a:solidFill>
                  <a:srgbClr val="000000"/>
                </a:solidFill>
                <a:highlight>
                  <a:srgbClr val="FFFFFF"/>
                </a:highlight>
                <a:latin typeface="Arial"/>
                <a:ea typeface="Arial"/>
                <a:cs typeface="Arial"/>
                <a:sym typeface="Arial"/>
              </a:rPr>
              <a:t/>
            </a:r>
            <a:br>
              <a:rPr lang="en-US" sz="1200" dirty="0" smtClean="0">
                <a:solidFill>
                  <a:srgbClr val="000000"/>
                </a:solidFill>
                <a:highlight>
                  <a:srgbClr val="FFFFFF"/>
                </a:highlight>
                <a:latin typeface="Arial"/>
                <a:ea typeface="Arial"/>
                <a:cs typeface="Arial"/>
                <a:sym typeface="Arial"/>
              </a:rPr>
            </a:br>
            <a:r>
              <a:rPr lang="en-US" sz="1200" dirty="0">
                <a:solidFill>
                  <a:srgbClr val="000000"/>
                </a:solidFill>
                <a:highlight>
                  <a:srgbClr val="FFFFFF"/>
                </a:highlight>
                <a:latin typeface="Arial"/>
                <a:ea typeface="Arial"/>
                <a:cs typeface="Arial"/>
                <a:sym typeface="Arial"/>
              </a:rPr>
              <a:t/>
            </a:r>
            <a:br>
              <a:rPr lang="en-US" sz="1200" dirty="0">
                <a:solidFill>
                  <a:srgbClr val="000000"/>
                </a:solidFill>
                <a:highlight>
                  <a:srgbClr val="FFFFFF"/>
                </a:highlight>
                <a:latin typeface="Arial"/>
                <a:ea typeface="Arial"/>
                <a:cs typeface="Arial"/>
                <a:sym typeface="Arial"/>
              </a:rPr>
            </a:br>
            <a:endParaRPr sz="1200" dirty="0">
              <a:solidFill>
                <a:srgbClr val="000000"/>
              </a:solidFill>
              <a:highlight>
                <a:srgbClr val="FFFFFF"/>
              </a:highlight>
              <a:latin typeface="Arial"/>
              <a:ea typeface="Arial"/>
              <a:cs typeface="Arial"/>
              <a:sym typeface="Arial"/>
            </a:endParaRPr>
          </a:p>
        </p:txBody>
      </p:sp>
      <p:sp>
        <p:nvSpPr>
          <p:cNvPr id="365" name="Google Shape;365;p52"/>
          <p:cNvSpPr txBox="1">
            <a:spLocks noGrp="1"/>
          </p:cNvSpPr>
          <p:nvPr>
            <p:ph type="title"/>
          </p:nvPr>
        </p:nvSpPr>
        <p:spPr>
          <a:xfrm>
            <a:off x="285750" y="200721"/>
            <a:ext cx="8572500" cy="1014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US" sz="3300" u="sng"/>
              <a:t>References:</a:t>
            </a:r>
            <a:endParaRPr sz="3300" u="sng"/>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53"/>
          <p:cNvSpPr txBox="1">
            <a:spLocks noGrp="1"/>
          </p:cNvSpPr>
          <p:nvPr>
            <p:ph type="title"/>
          </p:nvPr>
        </p:nvSpPr>
        <p:spPr>
          <a:xfrm>
            <a:off x="285750" y="200721"/>
            <a:ext cx="8572500" cy="1014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US" sz="3300" u="sng"/>
              <a:t>Questions? … Thank you!</a:t>
            </a:r>
            <a:endParaRPr sz="3300" u="sng"/>
          </a:p>
        </p:txBody>
      </p:sp>
      <p:pic>
        <p:nvPicPr>
          <p:cNvPr id="371" name="Google Shape;371;p53"/>
          <p:cNvPicPr preferRelativeResize="0"/>
          <p:nvPr/>
        </p:nvPicPr>
        <p:blipFill rotWithShape="1">
          <a:blip r:embed="rId3">
            <a:alphaModFix/>
          </a:blip>
          <a:srcRect/>
          <a:stretch/>
        </p:blipFill>
        <p:spPr>
          <a:xfrm>
            <a:off x="2419900" y="940187"/>
            <a:ext cx="4421576" cy="49776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7"/>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3000" u="sng"/>
              <a:t>What Are We Planning In The Strategy?</a:t>
            </a:r>
            <a:endParaRPr sz="3000" u="sng"/>
          </a:p>
        </p:txBody>
      </p:sp>
      <p:sp>
        <p:nvSpPr>
          <p:cNvPr id="101" name="Google Shape;101;p17"/>
          <p:cNvSpPr txBox="1">
            <a:spLocks noGrp="1"/>
          </p:cNvSpPr>
          <p:nvPr>
            <p:ph type="body" idx="1"/>
          </p:nvPr>
        </p:nvSpPr>
        <p:spPr>
          <a:xfrm>
            <a:off x="285750" y="1139274"/>
            <a:ext cx="8572500" cy="5064300"/>
          </a:xfrm>
          <a:prstGeom prst="rect">
            <a:avLst/>
          </a:prstGeom>
          <a:noFill/>
          <a:ln>
            <a:noFill/>
          </a:ln>
        </p:spPr>
        <p:txBody>
          <a:bodyPr spcFirstLastPara="1" wrap="square" lIns="91425" tIns="45700" rIns="91425" bIns="45700" anchor="ctr" anchorCtr="0">
            <a:noAutofit/>
          </a:bodyPr>
          <a:lstStyle/>
          <a:p>
            <a:pPr marL="228600" lvl="0" indent="-171450" rtl="0">
              <a:lnSpc>
                <a:spcPct val="90000"/>
              </a:lnSpc>
              <a:spcBef>
                <a:spcPts val="0"/>
              </a:spcBef>
              <a:spcAft>
                <a:spcPts val="0"/>
              </a:spcAft>
              <a:buClr>
                <a:schemeClr val="dk1"/>
              </a:buClr>
              <a:buSzPts val="1900"/>
              <a:buChar char="•"/>
            </a:pPr>
            <a:r>
              <a:rPr lang="en-US" sz="1900" u="sng" dirty="0"/>
              <a:t>The Information Message System:</a:t>
            </a:r>
            <a:r>
              <a:rPr lang="en-US" sz="1900" dirty="0"/>
              <a:t/>
            </a:r>
            <a:br>
              <a:rPr lang="en-US" sz="1900" dirty="0"/>
            </a:br>
            <a:r>
              <a:rPr lang="en-US" sz="1900" dirty="0"/>
              <a:t/>
            </a:r>
            <a:br>
              <a:rPr lang="en-US" sz="1900" dirty="0"/>
            </a:br>
            <a:r>
              <a:rPr lang="en-US" sz="1900" dirty="0"/>
              <a:t>Instead of sending out the actual blocks to all the peers, we only send out the information of this block to a portion of the peers, so that they can retrieve the block at a later time. The percentage is based on an </a:t>
            </a:r>
            <a:r>
              <a:rPr lang="en-US" sz="1900" dirty="0" err="1"/>
              <a:t>InformRatio</a:t>
            </a:r>
            <a:r>
              <a:rPr lang="en-US" sz="1900" dirty="0"/>
              <a:t> parameter to distribute the block vs. information.</a:t>
            </a:r>
            <a:br>
              <a:rPr lang="en-US" sz="1900" dirty="0"/>
            </a:br>
            <a:endParaRPr sz="1900" dirty="0"/>
          </a:p>
          <a:p>
            <a:pPr marL="228600" lvl="0" indent="-171450" rtl="0">
              <a:lnSpc>
                <a:spcPct val="90000"/>
              </a:lnSpc>
              <a:spcBef>
                <a:spcPts val="0"/>
              </a:spcBef>
              <a:spcAft>
                <a:spcPts val="0"/>
              </a:spcAft>
              <a:buSzPts val="1900"/>
              <a:buChar char="•"/>
            </a:pPr>
            <a:r>
              <a:rPr lang="en-US" sz="1900" u="sng" dirty="0"/>
              <a:t>The Score System:</a:t>
            </a:r>
            <a:r>
              <a:rPr lang="en-US" sz="1900" b="1" dirty="0"/>
              <a:t/>
            </a:r>
            <a:br>
              <a:rPr lang="en-US" sz="1900" b="1" dirty="0"/>
            </a:br>
            <a:r>
              <a:rPr lang="en-US" sz="1900" b="1" dirty="0"/>
              <a:t/>
            </a:r>
            <a:br>
              <a:rPr lang="en-US" sz="1900" b="1" dirty="0"/>
            </a:br>
            <a:r>
              <a:rPr lang="en-US" sz="1900" dirty="0"/>
              <a:t>Use point-to-point latency between the node and its peer to calculate a score for the connection, which is then used to decide the payload of the sender: block or information.</a:t>
            </a:r>
            <a:br>
              <a:rPr lang="en-US" sz="1900" dirty="0"/>
            </a:br>
            <a:endParaRPr sz="1900" dirty="0"/>
          </a:p>
          <a:p>
            <a:pPr marL="228600" lvl="0" indent="-171450" rtl="0">
              <a:lnSpc>
                <a:spcPct val="90000"/>
              </a:lnSpc>
              <a:spcBef>
                <a:spcPts val="0"/>
              </a:spcBef>
              <a:spcAft>
                <a:spcPts val="0"/>
              </a:spcAft>
              <a:buSzPts val="1900"/>
              <a:buChar char="•"/>
            </a:pPr>
            <a:r>
              <a:rPr lang="en-US" sz="1900" u="sng" dirty="0"/>
              <a:t>Other Supporting Functions:</a:t>
            </a:r>
            <a:r>
              <a:rPr lang="en-US" sz="1900" dirty="0"/>
              <a:t/>
            </a:r>
            <a:br>
              <a:rPr lang="en-US" sz="1900" dirty="0"/>
            </a:br>
            <a:r>
              <a:rPr lang="en-US" sz="1900" dirty="0"/>
              <a:t/>
            </a:r>
            <a:br>
              <a:rPr lang="en-US" sz="1900" dirty="0"/>
            </a:br>
            <a:r>
              <a:rPr lang="en-US" sz="1900" dirty="0"/>
              <a:t>We have also included updates and tweaks to the existing message queue to handle the information and the later retrieval of the block based on it.</a:t>
            </a:r>
            <a:endParaRPr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8"/>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3000" u="sng"/>
              <a:t>Ideas That We Want to Implement Later?</a:t>
            </a:r>
            <a:endParaRPr sz="3000" u="sng"/>
          </a:p>
        </p:txBody>
      </p:sp>
      <p:sp>
        <p:nvSpPr>
          <p:cNvPr id="107" name="Google Shape;107;p18"/>
          <p:cNvSpPr txBox="1">
            <a:spLocks noGrp="1"/>
          </p:cNvSpPr>
          <p:nvPr>
            <p:ph type="body" idx="1"/>
          </p:nvPr>
        </p:nvSpPr>
        <p:spPr>
          <a:xfrm>
            <a:off x="285750" y="910674"/>
            <a:ext cx="8572500" cy="5033700"/>
          </a:xfrm>
          <a:prstGeom prst="rect">
            <a:avLst/>
          </a:prstGeom>
          <a:noFill/>
          <a:ln>
            <a:noFill/>
          </a:ln>
        </p:spPr>
        <p:txBody>
          <a:bodyPr spcFirstLastPara="1" wrap="square" lIns="91425" tIns="45700" rIns="91425" bIns="45700" anchor="ctr" anchorCtr="0">
            <a:noAutofit/>
          </a:bodyPr>
          <a:lstStyle/>
          <a:p>
            <a:pPr marL="228600" lvl="0" indent="-171450" rtl="0">
              <a:lnSpc>
                <a:spcPct val="90000"/>
              </a:lnSpc>
              <a:spcBef>
                <a:spcPts val="0"/>
              </a:spcBef>
              <a:spcAft>
                <a:spcPts val="0"/>
              </a:spcAft>
              <a:buClr>
                <a:schemeClr val="dk1"/>
              </a:buClr>
              <a:buSzPts val="1900"/>
              <a:buChar char="•"/>
            </a:pPr>
            <a:r>
              <a:rPr lang="en-US" sz="1900" u="sng" dirty="0"/>
              <a:t>Use Regions of the Server for Intra/Inter Clustering of Nodes:</a:t>
            </a:r>
            <a:r>
              <a:rPr lang="en-US" sz="1900" dirty="0"/>
              <a:t/>
            </a:r>
            <a:br>
              <a:rPr lang="en-US" sz="1900" dirty="0"/>
            </a:br>
            <a:r>
              <a:rPr lang="en-US" sz="1900" dirty="0"/>
              <a:t/>
            </a:r>
            <a:br>
              <a:rPr lang="en-US" sz="1900" dirty="0"/>
            </a:br>
            <a:r>
              <a:rPr lang="en-US" sz="1900" dirty="0"/>
              <a:t>The idea is to cluster nodes based on network latency, and then assign a routing node for each cluster. These routing nodes are used to carry out inter and intra cluster broadcast.</a:t>
            </a:r>
            <a:br>
              <a:rPr lang="en-US" sz="1900" dirty="0"/>
            </a:br>
            <a:r>
              <a:rPr lang="en-US" sz="1900" dirty="0"/>
              <a:t/>
            </a:r>
            <a:br>
              <a:rPr lang="en-US" sz="1900" dirty="0"/>
            </a:br>
            <a:r>
              <a:rPr lang="en-US" sz="1900" dirty="0"/>
              <a:t/>
            </a:r>
            <a:br>
              <a:rPr lang="en-US" sz="1900" dirty="0"/>
            </a:br>
            <a:endParaRPr sz="1900" dirty="0"/>
          </a:p>
          <a:p>
            <a:pPr marL="228600" lvl="0" indent="-171450" rtl="0">
              <a:lnSpc>
                <a:spcPct val="90000"/>
              </a:lnSpc>
              <a:spcBef>
                <a:spcPts val="0"/>
              </a:spcBef>
              <a:spcAft>
                <a:spcPts val="0"/>
              </a:spcAft>
              <a:buSzPts val="1900"/>
              <a:buChar char="•"/>
            </a:pPr>
            <a:r>
              <a:rPr lang="en-US" sz="1900" u="sng" dirty="0"/>
              <a:t>The Byzantine Nodes:</a:t>
            </a:r>
            <a:r>
              <a:rPr lang="en-US" sz="1900" dirty="0"/>
              <a:t/>
            </a:r>
            <a:br>
              <a:rPr lang="en-US" sz="1900" dirty="0"/>
            </a:br>
            <a:r>
              <a:rPr lang="en-US" sz="1900" dirty="0"/>
              <a:t/>
            </a:r>
            <a:br>
              <a:rPr lang="en-US" sz="1900" dirty="0"/>
            </a:br>
            <a:r>
              <a:rPr lang="en-US" sz="1900" dirty="0"/>
              <a:t>The idea is to increase the network tolerance to Byzantine nodes. </a:t>
            </a:r>
            <a:r>
              <a:rPr lang="en-US" sz="1900" dirty="0" err="1"/>
              <a:t>KadCast</a:t>
            </a:r>
            <a:r>
              <a:rPr lang="en-US" sz="1900" dirty="0"/>
              <a:t> has security measures that we also want to improve later.</a:t>
            </a:r>
            <a:endParaRPr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9"/>
          <p:cNvSpPr txBox="1">
            <a:spLocks noGrp="1"/>
          </p:cNvSpPr>
          <p:nvPr>
            <p:ph type="title"/>
          </p:nvPr>
        </p:nvSpPr>
        <p:spPr>
          <a:xfrm>
            <a:off x="285750" y="200721"/>
            <a:ext cx="8572500" cy="1014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US" u="sng"/>
              <a:t>Previous Works: </a:t>
            </a:r>
            <a:endParaRPr u="sng"/>
          </a:p>
        </p:txBody>
      </p:sp>
      <p:sp>
        <p:nvSpPr>
          <p:cNvPr id="113" name="Google Shape;113;p19"/>
          <p:cNvSpPr txBox="1">
            <a:spLocks noGrp="1"/>
          </p:cNvSpPr>
          <p:nvPr>
            <p:ph type="body" idx="1"/>
          </p:nvPr>
        </p:nvSpPr>
        <p:spPr>
          <a:xfrm>
            <a:off x="285750" y="1139274"/>
            <a:ext cx="8572500" cy="4988100"/>
          </a:xfrm>
          <a:prstGeom prst="rect">
            <a:avLst/>
          </a:prstGeom>
          <a:noFill/>
          <a:ln>
            <a:noFill/>
          </a:ln>
        </p:spPr>
        <p:txBody>
          <a:bodyPr spcFirstLastPara="1" wrap="square" lIns="91425" tIns="45700" rIns="91425" bIns="45700" anchor="ctr" anchorCtr="0">
            <a:noAutofit/>
          </a:bodyPr>
          <a:lstStyle/>
          <a:p>
            <a:pPr marL="228600" lvl="0" indent="-171450" rtl="0">
              <a:lnSpc>
                <a:spcPct val="90000"/>
              </a:lnSpc>
              <a:spcBef>
                <a:spcPts val="0"/>
              </a:spcBef>
              <a:spcAft>
                <a:spcPts val="0"/>
              </a:spcAft>
              <a:buClr>
                <a:schemeClr val="dk1"/>
              </a:buClr>
              <a:buSzPts val="1900"/>
              <a:buChar char="•"/>
            </a:pPr>
            <a:r>
              <a:rPr lang="en-US" sz="1900" u="sng" dirty="0" err="1"/>
              <a:t>KadCast</a:t>
            </a:r>
            <a:r>
              <a:rPr lang="en-US" sz="1900" u="sng" dirty="0"/>
              <a:t>:</a:t>
            </a:r>
            <a:r>
              <a:rPr lang="en-US" sz="1900" dirty="0"/>
              <a:t/>
            </a:r>
            <a:br>
              <a:rPr lang="en-US" sz="1900" dirty="0"/>
            </a:br>
            <a:r>
              <a:rPr lang="en-US" sz="1900" dirty="0"/>
              <a:t>A bucket-based broadcast strategy based on </a:t>
            </a:r>
            <a:r>
              <a:rPr lang="en-US" sz="1900" dirty="0" err="1"/>
              <a:t>Kademlia</a:t>
            </a:r>
            <a:r>
              <a:rPr lang="en-US" sz="1900" dirty="0"/>
              <a:t> that helps clustering peers in a more efficient way so that overhead of are significantly reduced.</a:t>
            </a:r>
            <a:br>
              <a:rPr lang="en-US" sz="1900" dirty="0"/>
            </a:br>
            <a:endParaRPr sz="1900" dirty="0"/>
          </a:p>
          <a:p>
            <a:pPr marL="228600" lvl="0" indent="-171450" rtl="0">
              <a:lnSpc>
                <a:spcPct val="90000"/>
              </a:lnSpc>
              <a:spcBef>
                <a:spcPts val="0"/>
              </a:spcBef>
              <a:spcAft>
                <a:spcPts val="0"/>
              </a:spcAft>
              <a:buClr>
                <a:schemeClr val="dk1"/>
              </a:buClr>
              <a:buSzPts val="1900"/>
              <a:buChar char="•"/>
            </a:pPr>
            <a:r>
              <a:rPr lang="en-US" sz="1900" u="sng" dirty="0"/>
              <a:t>Evaluation of </a:t>
            </a:r>
            <a:r>
              <a:rPr lang="en-US" sz="1900" u="sng" dirty="0" err="1"/>
              <a:t>Kademlia</a:t>
            </a:r>
            <a:r>
              <a:rPr lang="en-US" sz="1900" u="sng" dirty="0"/>
              <a:t>:</a:t>
            </a:r>
            <a:r>
              <a:rPr lang="en-US" sz="1900" b="1" dirty="0"/>
              <a:t/>
            </a:r>
            <a:br>
              <a:rPr lang="en-US" sz="1900" b="1" dirty="0"/>
            </a:br>
            <a:r>
              <a:rPr lang="en-US" sz="1900" dirty="0"/>
              <a:t>The paper compares bucket-based and prefix-based broadcast strategies in </a:t>
            </a:r>
            <a:r>
              <a:rPr lang="en-US" sz="1900" dirty="0" err="1"/>
              <a:t>Kademlia</a:t>
            </a:r>
            <a:r>
              <a:rPr lang="en-US" sz="1900" dirty="0"/>
              <a:t>. It also proposes additional measures to tackle node churn and measures the effect of these strategies on node coverage, message to node ratio and imbalance factor. Not specific to the </a:t>
            </a:r>
            <a:r>
              <a:rPr lang="en-US" sz="1900" dirty="0" err="1"/>
              <a:t>blockchain</a:t>
            </a:r>
            <a:r>
              <a:rPr lang="en-US" sz="1900" dirty="0"/>
              <a:t> use case but helps understand the logic behind decisions made in </a:t>
            </a:r>
            <a:r>
              <a:rPr lang="en-US" sz="1900" dirty="0" err="1"/>
              <a:t>KadCast</a:t>
            </a:r>
            <a:r>
              <a:rPr lang="en-US" sz="1900" dirty="0"/>
              <a:t/>
            </a:r>
            <a:br>
              <a:rPr lang="en-US" sz="1900" dirty="0"/>
            </a:br>
            <a:endParaRPr sz="1900" dirty="0"/>
          </a:p>
          <a:p>
            <a:pPr marL="228600" lvl="0" indent="-171450" rtl="0">
              <a:lnSpc>
                <a:spcPct val="90000"/>
              </a:lnSpc>
              <a:spcBef>
                <a:spcPts val="0"/>
              </a:spcBef>
              <a:spcAft>
                <a:spcPts val="0"/>
              </a:spcAft>
              <a:buSzPts val="1900"/>
              <a:buChar char="•"/>
            </a:pPr>
            <a:r>
              <a:rPr lang="en-US" sz="1900" u="sng" dirty="0" err="1"/>
              <a:t>Blockchain</a:t>
            </a:r>
            <a:r>
              <a:rPr lang="en-US" sz="1900" u="sng" dirty="0"/>
              <a:t>-based multi-level scoring system:</a:t>
            </a:r>
            <a:r>
              <a:rPr lang="en-US" sz="1900" dirty="0"/>
              <a:t/>
            </a:r>
            <a:br>
              <a:rPr lang="en-US" sz="1900" dirty="0"/>
            </a:br>
            <a:r>
              <a:rPr lang="en-US" sz="1900" dirty="0"/>
              <a:t>The paper proposes a luster multi-level reputation system with parameters, where the trust is based on a relation between a node and a system. Even though it is not directly related to our approach, it helps initializing the idea of using a score system for </a:t>
            </a:r>
            <a:r>
              <a:rPr lang="en-US" sz="1900" dirty="0" err="1"/>
              <a:t>blockchain</a:t>
            </a:r>
            <a:r>
              <a:rPr lang="en-US" sz="1900" dirty="0"/>
              <a:t> broadcast.</a:t>
            </a:r>
            <a:endParaRPr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0"/>
          <p:cNvSpPr txBox="1">
            <a:spLocks noGrp="1"/>
          </p:cNvSpPr>
          <p:nvPr>
            <p:ph type="body" idx="1"/>
          </p:nvPr>
        </p:nvSpPr>
        <p:spPr>
          <a:xfrm>
            <a:off x="285750" y="1139283"/>
            <a:ext cx="8572500" cy="4596300"/>
          </a:xfrm>
          <a:prstGeom prst="rect">
            <a:avLst/>
          </a:prstGeom>
          <a:noFill/>
          <a:ln>
            <a:noFill/>
          </a:ln>
        </p:spPr>
        <p:txBody>
          <a:bodyPr spcFirstLastPara="1" wrap="square" lIns="91425" tIns="45700" rIns="91425" bIns="45700" anchor="ctr" anchorCtr="0">
            <a:noAutofit/>
          </a:bodyPr>
          <a:lstStyle/>
          <a:p>
            <a:pPr marL="457200" lvl="0" indent="-349250" algn="just" rtl="0">
              <a:lnSpc>
                <a:spcPct val="100000"/>
              </a:lnSpc>
              <a:spcBef>
                <a:spcPts val="1000"/>
              </a:spcBef>
              <a:spcAft>
                <a:spcPts val="0"/>
              </a:spcAft>
              <a:buSzPts val="1900"/>
              <a:buChar char="●"/>
            </a:pPr>
            <a:r>
              <a:rPr lang="en-US" sz="1900"/>
              <a:t>Issued transactions are broadcasted in network of coin nodes, then, validator nodes, which are elected by fault tolerant mechanism, collect these transmitted nodes and verify the transaction, ordering transition into blocks. </a:t>
            </a:r>
            <a:endParaRPr sz="1900"/>
          </a:p>
          <a:p>
            <a:pPr marL="457200" lvl="0" indent="0" algn="just" rtl="0">
              <a:lnSpc>
                <a:spcPct val="100000"/>
              </a:lnSpc>
              <a:spcBef>
                <a:spcPts val="1000"/>
              </a:spcBef>
              <a:spcAft>
                <a:spcPts val="0"/>
              </a:spcAft>
              <a:buNone/>
            </a:pPr>
            <a:endParaRPr sz="1900"/>
          </a:p>
          <a:p>
            <a:pPr marL="457200" lvl="0" indent="-349250" algn="just" rtl="0">
              <a:lnSpc>
                <a:spcPct val="100000"/>
              </a:lnSpc>
              <a:spcBef>
                <a:spcPts val="1000"/>
              </a:spcBef>
              <a:spcAft>
                <a:spcPts val="0"/>
              </a:spcAft>
              <a:buSzPts val="1900"/>
              <a:buChar char="●"/>
            </a:pPr>
            <a:r>
              <a:rPr lang="en-US" sz="1900"/>
              <a:t>Blocks are broadcasted to all existing nodes in the blockchain network, requiring an efficient and consistent broadcast operation</a:t>
            </a:r>
            <a:endParaRPr sz="1900"/>
          </a:p>
          <a:p>
            <a:pPr marL="457200" lvl="0" indent="0" algn="just" rtl="0">
              <a:lnSpc>
                <a:spcPct val="100000"/>
              </a:lnSpc>
              <a:spcBef>
                <a:spcPts val="1000"/>
              </a:spcBef>
              <a:spcAft>
                <a:spcPts val="0"/>
              </a:spcAft>
              <a:buNone/>
            </a:pPr>
            <a:endParaRPr sz="1900"/>
          </a:p>
          <a:p>
            <a:pPr marL="457200" lvl="0" indent="-349250" algn="just" rtl="0">
              <a:lnSpc>
                <a:spcPct val="100000"/>
              </a:lnSpc>
              <a:spcBef>
                <a:spcPts val="1000"/>
              </a:spcBef>
              <a:spcAft>
                <a:spcPts val="0"/>
              </a:spcAft>
              <a:buSzPts val="1900"/>
              <a:buChar char="●"/>
            </a:pPr>
            <a:r>
              <a:rPr lang="en-US" sz="1900"/>
              <a:t>In BNS, broadcast only happens in the second step above, and will send the block to all of the peers in iteration</a:t>
            </a:r>
            <a:endParaRPr sz="1900"/>
          </a:p>
        </p:txBody>
      </p:sp>
      <p:sp>
        <p:nvSpPr>
          <p:cNvPr id="119" name="Google Shape;119;p20"/>
          <p:cNvSpPr txBox="1">
            <a:spLocks noGrp="1"/>
          </p:cNvSpPr>
          <p:nvPr>
            <p:ph type="title"/>
          </p:nvPr>
        </p:nvSpPr>
        <p:spPr>
          <a:xfrm>
            <a:off x="285750" y="200721"/>
            <a:ext cx="8572500" cy="10149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US" u="sng"/>
              <a:t>Vanilla Broadcast:</a:t>
            </a:r>
            <a:endParaRPr u="sng"/>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1"/>
          <p:cNvSpPr txBox="1">
            <a:spLocks noGrp="1"/>
          </p:cNvSpPr>
          <p:nvPr>
            <p:ph type="title"/>
          </p:nvPr>
        </p:nvSpPr>
        <p:spPr>
          <a:xfrm>
            <a:off x="285750" y="211873"/>
            <a:ext cx="8572500" cy="10035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rgbClr val="A7934B"/>
              </a:buClr>
              <a:buSzPts val="3240"/>
              <a:buFont typeface="Roboto"/>
              <a:buNone/>
            </a:pPr>
            <a:r>
              <a:rPr lang="en-US" sz="3240" u="sng"/>
              <a:t>KadCast Broadcast:</a:t>
            </a:r>
            <a:endParaRPr u="sng"/>
          </a:p>
        </p:txBody>
      </p:sp>
      <p:sp>
        <p:nvSpPr>
          <p:cNvPr id="125" name="Google Shape;125;p21"/>
          <p:cNvSpPr txBox="1">
            <a:spLocks noGrp="1"/>
          </p:cNvSpPr>
          <p:nvPr>
            <p:ph type="body" idx="1"/>
          </p:nvPr>
        </p:nvSpPr>
        <p:spPr>
          <a:xfrm>
            <a:off x="285750" y="1052449"/>
            <a:ext cx="8572500" cy="5064000"/>
          </a:xfrm>
          <a:prstGeom prst="rect">
            <a:avLst/>
          </a:prstGeom>
          <a:noFill/>
          <a:ln>
            <a:noFill/>
          </a:ln>
        </p:spPr>
        <p:txBody>
          <a:bodyPr spcFirstLastPara="1" wrap="square" lIns="91425" tIns="45700" rIns="91425" bIns="45700" anchor="ctr" anchorCtr="0">
            <a:noAutofit/>
          </a:bodyPr>
          <a:lstStyle/>
          <a:p>
            <a:pPr marL="457200" lvl="0" indent="-349250" rtl="0">
              <a:lnSpc>
                <a:spcPct val="100000"/>
              </a:lnSpc>
              <a:spcBef>
                <a:spcPts val="0"/>
              </a:spcBef>
              <a:spcAft>
                <a:spcPts val="0"/>
              </a:spcAft>
              <a:buSzPts val="1900"/>
              <a:buChar char="●"/>
            </a:pPr>
            <a:r>
              <a:rPr lang="en-US" sz="1900" u="sng" dirty="0"/>
              <a:t>Overlay Construction with Buckets:</a:t>
            </a:r>
            <a:endParaRPr sz="1900" u="sng" dirty="0"/>
          </a:p>
          <a:p>
            <a:pPr marL="457200" lvl="0" indent="0" rtl="0">
              <a:lnSpc>
                <a:spcPct val="100000"/>
              </a:lnSpc>
              <a:spcBef>
                <a:spcPts val="0"/>
              </a:spcBef>
              <a:spcAft>
                <a:spcPts val="0"/>
              </a:spcAft>
              <a:buSzPts val="1800"/>
              <a:buNone/>
            </a:pPr>
            <a:r>
              <a:rPr lang="en-US" sz="1900" dirty="0" err="1"/>
              <a:t>Kadcast</a:t>
            </a:r>
            <a:r>
              <a:rPr lang="en-US" sz="1900" dirty="0"/>
              <a:t> utilizes </a:t>
            </a:r>
            <a:r>
              <a:rPr lang="en-US" sz="1900" dirty="0" err="1"/>
              <a:t>Kademlia</a:t>
            </a:r>
            <a:r>
              <a:rPr lang="en-US" sz="1900" dirty="0"/>
              <a:t>’ s overlay structure to enable more efficient broadcast through the use of buckets</a:t>
            </a:r>
            <a:endParaRPr sz="1900" dirty="0"/>
          </a:p>
          <a:p>
            <a:pPr marL="457200" lvl="0" indent="0" rtl="0">
              <a:lnSpc>
                <a:spcPct val="100000"/>
              </a:lnSpc>
              <a:spcBef>
                <a:spcPts val="0"/>
              </a:spcBef>
              <a:spcAft>
                <a:spcPts val="0"/>
              </a:spcAft>
              <a:buSzPts val="1800"/>
              <a:buNone/>
            </a:pPr>
            <a:endParaRPr sz="1900" dirty="0"/>
          </a:p>
          <a:p>
            <a:pPr marL="457200" lvl="0" indent="-349250" rtl="0">
              <a:lnSpc>
                <a:spcPct val="100000"/>
              </a:lnSpc>
              <a:spcBef>
                <a:spcPts val="0"/>
              </a:spcBef>
              <a:spcAft>
                <a:spcPts val="0"/>
              </a:spcAft>
              <a:buSzPts val="1900"/>
              <a:buChar char="●"/>
            </a:pPr>
            <a:r>
              <a:rPr lang="en-US" sz="1900" u="sng" dirty="0"/>
              <a:t>Block Propagation:</a:t>
            </a:r>
            <a:endParaRPr sz="1900" u="sng" dirty="0"/>
          </a:p>
          <a:p>
            <a:pPr marL="457200" lvl="0" indent="0" rtl="0">
              <a:lnSpc>
                <a:spcPct val="100000"/>
              </a:lnSpc>
              <a:spcBef>
                <a:spcPts val="0"/>
              </a:spcBef>
              <a:spcAft>
                <a:spcPts val="0"/>
              </a:spcAft>
              <a:buSzPts val="1800"/>
              <a:buNone/>
            </a:pPr>
            <a:r>
              <a:rPr lang="en-US" sz="1900" dirty="0"/>
              <a:t>Since </a:t>
            </a:r>
            <a:r>
              <a:rPr lang="en-US" sz="1900" dirty="0" err="1"/>
              <a:t>Kademlia</a:t>
            </a:r>
            <a:r>
              <a:rPr lang="en-US" sz="1900" dirty="0"/>
              <a:t>’ is UDP-based protocol, </a:t>
            </a:r>
            <a:r>
              <a:rPr lang="en-US" sz="1900" dirty="0" err="1"/>
              <a:t>Kadcast’s</a:t>
            </a:r>
            <a:r>
              <a:rPr lang="en-US" sz="1900" dirty="0"/>
              <a:t> data transmissions are short-lived and cost efficient allowing more scalable and dynamic propagation</a:t>
            </a:r>
            <a:endParaRPr sz="1900" dirty="0"/>
          </a:p>
          <a:p>
            <a:pPr marL="457200" lvl="0" indent="0" rtl="0">
              <a:lnSpc>
                <a:spcPct val="100000"/>
              </a:lnSpc>
              <a:spcBef>
                <a:spcPts val="0"/>
              </a:spcBef>
              <a:spcAft>
                <a:spcPts val="0"/>
              </a:spcAft>
              <a:buSzPts val="1800"/>
              <a:buNone/>
            </a:pPr>
            <a:endParaRPr sz="1900" dirty="0"/>
          </a:p>
          <a:p>
            <a:pPr marL="457200" lvl="0" indent="-349250" rtl="0">
              <a:lnSpc>
                <a:spcPct val="100000"/>
              </a:lnSpc>
              <a:spcBef>
                <a:spcPts val="0"/>
              </a:spcBef>
              <a:spcAft>
                <a:spcPts val="0"/>
              </a:spcAft>
              <a:buSzPts val="1900"/>
              <a:buChar char="●"/>
            </a:pPr>
            <a:r>
              <a:rPr lang="en-US" sz="1900" u="sng" dirty="0"/>
              <a:t>Reliable Block Delivery:</a:t>
            </a:r>
            <a:endParaRPr sz="1900" u="sng" dirty="0"/>
          </a:p>
          <a:p>
            <a:pPr marL="457200" lvl="0" indent="0" rtl="0">
              <a:lnSpc>
                <a:spcPct val="100000"/>
              </a:lnSpc>
              <a:spcBef>
                <a:spcPts val="0"/>
              </a:spcBef>
              <a:spcAft>
                <a:spcPts val="0"/>
              </a:spcAft>
              <a:buSzPts val="1800"/>
              <a:buNone/>
            </a:pPr>
            <a:r>
              <a:rPr lang="en-US" sz="1900" dirty="0" err="1"/>
              <a:t>Kadcast</a:t>
            </a:r>
            <a:r>
              <a:rPr lang="en-US" sz="1900" dirty="0"/>
              <a:t> minimizes packet loss in network by making use of multiple delegates and by parallelizing the algorithm </a:t>
            </a:r>
            <a:endParaRPr sz="1900" dirty="0"/>
          </a:p>
        </p:txBody>
      </p:sp>
    </p:spTree>
  </p:cSld>
  <p:clrMapOvr>
    <a:masterClrMapping/>
  </p:clrMapOvr>
</p:sld>
</file>

<file path=ppt/theme/theme1.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1266</Words>
  <Application>Microsoft Office PowerPoint</Application>
  <PresentationFormat>On-screen Show (4:3)</PresentationFormat>
  <Paragraphs>297</Paragraphs>
  <Slides>41</Slides>
  <Notes>41</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41</vt:i4>
      </vt:variant>
    </vt:vector>
  </HeadingPairs>
  <TitlesOfParts>
    <vt:vector size="46" baseType="lpstr">
      <vt:lpstr>Arial</vt:lpstr>
      <vt:lpstr>Roboto</vt:lpstr>
      <vt:lpstr>Roboto Condensed Light</vt:lpstr>
      <vt:lpstr>Custom Design</vt:lpstr>
      <vt:lpstr>1_Custom Design</vt:lpstr>
      <vt:lpstr>(Workshop Presentation)  MinCast: A New Strategy To Improve Blockchain Broadcast Network </vt:lpstr>
      <vt:lpstr>Motivation:</vt:lpstr>
      <vt:lpstr>What Is Our Goal (Initially in Proposal):</vt:lpstr>
      <vt:lpstr>Plan Changes:</vt:lpstr>
      <vt:lpstr>What Are We Planning In The Strategy?</vt:lpstr>
      <vt:lpstr>Ideas That We Want to Implement Later?</vt:lpstr>
      <vt:lpstr>Previous Works: </vt:lpstr>
      <vt:lpstr>Vanilla Broadcast:</vt:lpstr>
      <vt:lpstr>KadCast Broadcast:</vt:lpstr>
      <vt:lpstr>MinCast Broadcast:</vt:lpstr>
      <vt:lpstr>Potential Issues with MinCast Approaches:</vt:lpstr>
      <vt:lpstr>System Layouts:</vt:lpstr>
      <vt:lpstr>Test Methodology (1):</vt:lpstr>
      <vt:lpstr>Test Methodology (2):</vt:lpstr>
      <vt:lpstr>Unlimited Blocks + 60 Minutes Test (kadBeta=3):</vt:lpstr>
      <vt:lpstr>Unlimited Blocks + 60 Minutes Test (kadBeta=3):</vt:lpstr>
      <vt:lpstr>Unlimited Blocks + 60 Minutes Test (kadBeta=3):</vt:lpstr>
      <vt:lpstr>Unlimited Blocks + 60 Minutes Test (kadBeta=3):</vt:lpstr>
      <vt:lpstr>Unlimited Blocks + 60 Minutes Test (kadBeta=5):</vt:lpstr>
      <vt:lpstr>Unlimited Blocks + 60 Minutes Test (kadBeta=5):</vt:lpstr>
      <vt:lpstr>Unlimited Blocks + 60 Minutes Test (kadBeta=5):</vt:lpstr>
      <vt:lpstr>Unlimited Blocks + 60 Minutes Test (kadBeta=5):</vt:lpstr>
      <vt:lpstr>1 Block + 1000 Minutes Test (kadBeta=3):</vt:lpstr>
      <vt:lpstr>1 Block + 1000 Minutes Test (kadBeta=3):</vt:lpstr>
      <vt:lpstr>1 Block + 1000 Minutes Test (kadBeta=3):</vt:lpstr>
      <vt:lpstr>1 Block + 1000 Minutes Test (kadBeta=5):</vt:lpstr>
      <vt:lpstr>1 Block + 1000 Minutes Test (kadBeta=5):</vt:lpstr>
      <vt:lpstr>1 Block + 1000 Minutes Test (kadBeta=5):</vt:lpstr>
      <vt:lpstr>Unlimited Blocks + 180 Minutes Test (kadBeta=3):</vt:lpstr>
      <vt:lpstr>Unlimited Blocks + 180 Minutes Test (KadB=3):</vt:lpstr>
      <vt:lpstr>Unlimited Blocks + 180 Minutes Test (KadB=3):</vt:lpstr>
      <vt:lpstr>Unlimited Blocks + 180 Minutes Test (KadB=3):</vt:lpstr>
      <vt:lpstr>Unlimited Blocks + 180 Minutes Test (KadBeta=5):</vt:lpstr>
      <vt:lpstr>Unlimited Blocks + 180 Minutes Test (KadB=5):</vt:lpstr>
      <vt:lpstr>Unlimited Blocks + 180 Minutes Test (KadB=5):</vt:lpstr>
      <vt:lpstr>Unlimited Blocks + 180 Minutes Test (KadB=5):</vt:lpstr>
      <vt:lpstr>Special Case:</vt:lpstr>
      <vt:lpstr>Special Case:</vt:lpstr>
      <vt:lpstr>Conclusion:</vt:lpstr>
      <vt:lpstr>References:</vt:lpstr>
      <vt:lpstr>Questions? … 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(Workshop Presentation)  MinCast: A New Strategy To Improve Blockchain Broadcast Network </dc:title>
  <cp:lastModifiedBy>Windows User</cp:lastModifiedBy>
  <cp:revision>31</cp:revision>
  <dcterms:modified xsi:type="dcterms:W3CDTF">2020-04-04T21:34:55Z</dcterms:modified>
</cp:coreProperties>
</file>